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85" r:id="rId2"/>
    <p:sldId id="287" r:id="rId3"/>
    <p:sldId id="404" r:id="rId4"/>
    <p:sldId id="464" r:id="rId5"/>
    <p:sldId id="256" r:id="rId6"/>
    <p:sldId id="465" r:id="rId7"/>
    <p:sldId id="478" r:id="rId8"/>
    <p:sldId id="466" r:id="rId9"/>
    <p:sldId id="467" r:id="rId10"/>
    <p:sldId id="429" r:id="rId11"/>
    <p:sldId id="470" r:id="rId12"/>
    <p:sldId id="468" r:id="rId13"/>
    <p:sldId id="428" r:id="rId14"/>
    <p:sldId id="469" r:id="rId15"/>
    <p:sldId id="480" r:id="rId16"/>
    <p:sldId id="481" r:id="rId17"/>
    <p:sldId id="482" r:id="rId18"/>
    <p:sldId id="483" r:id="rId19"/>
    <p:sldId id="479" r:id="rId20"/>
    <p:sldId id="471" r:id="rId21"/>
    <p:sldId id="472" r:id="rId22"/>
    <p:sldId id="473" r:id="rId23"/>
    <p:sldId id="444" r:id="rId24"/>
    <p:sldId id="474" r:id="rId25"/>
    <p:sldId id="486" r:id="rId26"/>
    <p:sldId id="476" r:id="rId27"/>
    <p:sldId id="487" r:id="rId28"/>
    <p:sldId id="484" r:id="rId29"/>
    <p:sldId id="475" r:id="rId30"/>
    <p:sldId id="477" r:id="rId31"/>
    <p:sldId id="488" r:id="rId32"/>
    <p:sldId id="489" r:id="rId33"/>
    <p:sldId id="490" r:id="rId34"/>
    <p:sldId id="491" r:id="rId35"/>
    <p:sldId id="492" r:id="rId36"/>
    <p:sldId id="493" r:id="rId37"/>
    <p:sldId id="495" r:id="rId38"/>
    <p:sldId id="494" r:id="rId39"/>
    <p:sldId id="496" r:id="rId40"/>
    <p:sldId id="497" r:id="rId41"/>
    <p:sldId id="498" r:id="rId42"/>
    <p:sldId id="459" r:id="rId43"/>
    <p:sldId id="499" r:id="rId44"/>
    <p:sldId id="500" r:id="rId45"/>
    <p:sldId id="502" r:id="rId46"/>
    <p:sldId id="50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6" autoAdjust="0"/>
    <p:restoredTop sz="84653" autoAdjust="0"/>
  </p:normalViewPr>
  <p:slideViewPr>
    <p:cSldViewPr snapToGrid="0">
      <p:cViewPr varScale="1">
        <p:scale>
          <a:sx n="114" d="100"/>
          <a:sy n="114" d="100"/>
        </p:scale>
        <p:origin x="342" y="114"/>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17D722-A3D8-438C-9A73-0BD2B0C0CE0B}" type="datetimeFigureOut">
              <a:rPr lang="en-US" smtClean="0"/>
              <a:t>2023-08-28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E46115-0094-4B9D-A856-3522E2C09976}" type="slidenum">
              <a:rPr lang="en-US" smtClean="0"/>
              <a:t>‹#›</a:t>
            </a:fld>
            <a:endParaRPr lang="en-US"/>
          </a:p>
        </p:txBody>
      </p:sp>
    </p:spTree>
    <p:extLst>
      <p:ext uri="{BB962C8B-B14F-4D97-AF65-F5344CB8AC3E}">
        <p14:creationId xmlns:p14="http://schemas.microsoft.com/office/powerpoint/2010/main" val="2581998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Anish Rana and you are watching Kubernetes web series. </a:t>
            </a:r>
          </a:p>
          <a:p>
            <a:endParaRPr lang="en-US" dirty="0"/>
          </a:p>
          <a:p>
            <a:r>
              <a:rPr lang="en-US" dirty="0"/>
              <a:t>In this video, I'll tell you how to use </a:t>
            </a:r>
            <a:r>
              <a:rPr lang="en-US" dirty="0" err="1"/>
              <a:t>NetworkPolicies</a:t>
            </a:r>
            <a:r>
              <a:rPr lang="en-US" dirty="0"/>
              <a:t> to manage network traffic between Pods. </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D727227-0633-4FD9-AB2A-03675A359E6B}" type="slidenum">
              <a:rPr lang="en-US" smtClean="0"/>
              <a:t>1</a:t>
            </a:fld>
            <a:endParaRPr lang="en-US"/>
          </a:p>
        </p:txBody>
      </p:sp>
    </p:spTree>
    <p:extLst>
      <p:ext uri="{BB962C8B-B14F-4D97-AF65-F5344CB8AC3E}">
        <p14:creationId xmlns:p14="http://schemas.microsoft.com/office/powerpoint/2010/main" val="1051131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10</a:t>
            </a:fld>
            <a:endParaRPr lang="en-US"/>
          </a:p>
        </p:txBody>
      </p:sp>
    </p:spTree>
    <p:extLst>
      <p:ext uri="{BB962C8B-B14F-4D97-AF65-F5344CB8AC3E}">
        <p14:creationId xmlns:p14="http://schemas.microsoft.com/office/powerpoint/2010/main" val="510054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11</a:t>
            </a:fld>
            <a:endParaRPr lang="en-US"/>
          </a:p>
        </p:txBody>
      </p:sp>
    </p:spTree>
    <p:extLst>
      <p:ext uri="{BB962C8B-B14F-4D97-AF65-F5344CB8AC3E}">
        <p14:creationId xmlns:p14="http://schemas.microsoft.com/office/powerpoint/2010/main" val="4195318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12</a:t>
            </a:fld>
            <a:endParaRPr lang="en-US"/>
          </a:p>
        </p:txBody>
      </p:sp>
    </p:spTree>
    <p:extLst>
      <p:ext uri="{BB962C8B-B14F-4D97-AF65-F5344CB8AC3E}">
        <p14:creationId xmlns:p14="http://schemas.microsoft.com/office/powerpoint/2010/main" val="831308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13</a:t>
            </a:fld>
            <a:endParaRPr lang="en-US"/>
          </a:p>
        </p:txBody>
      </p:sp>
    </p:spTree>
    <p:extLst>
      <p:ext uri="{BB962C8B-B14F-4D97-AF65-F5344CB8AC3E}">
        <p14:creationId xmlns:p14="http://schemas.microsoft.com/office/powerpoint/2010/main" val="3000176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14</a:t>
            </a:fld>
            <a:endParaRPr lang="en-US"/>
          </a:p>
        </p:txBody>
      </p:sp>
    </p:spTree>
    <p:extLst>
      <p:ext uri="{BB962C8B-B14F-4D97-AF65-F5344CB8AC3E}">
        <p14:creationId xmlns:p14="http://schemas.microsoft.com/office/powerpoint/2010/main" val="2912548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15</a:t>
            </a:fld>
            <a:endParaRPr lang="en-US"/>
          </a:p>
        </p:txBody>
      </p:sp>
    </p:spTree>
    <p:extLst>
      <p:ext uri="{BB962C8B-B14F-4D97-AF65-F5344CB8AC3E}">
        <p14:creationId xmlns:p14="http://schemas.microsoft.com/office/powerpoint/2010/main" val="799173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16</a:t>
            </a:fld>
            <a:endParaRPr lang="en-US"/>
          </a:p>
        </p:txBody>
      </p:sp>
    </p:spTree>
    <p:extLst>
      <p:ext uri="{BB962C8B-B14F-4D97-AF65-F5344CB8AC3E}">
        <p14:creationId xmlns:p14="http://schemas.microsoft.com/office/powerpoint/2010/main" val="89592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17</a:t>
            </a:fld>
            <a:endParaRPr lang="en-US"/>
          </a:p>
        </p:txBody>
      </p:sp>
    </p:spTree>
    <p:extLst>
      <p:ext uri="{BB962C8B-B14F-4D97-AF65-F5344CB8AC3E}">
        <p14:creationId xmlns:p14="http://schemas.microsoft.com/office/powerpoint/2010/main" val="279735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18</a:t>
            </a:fld>
            <a:endParaRPr lang="en-US"/>
          </a:p>
        </p:txBody>
      </p:sp>
    </p:spTree>
    <p:extLst>
      <p:ext uri="{BB962C8B-B14F-4D97-AF65-F5344CB8AC3E}">
        <p14:creationId xmlns:p14="http://schemas.microsoft.com/office/powerpoint/2010/main" val="3518013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19</a:t>
            </a:fld>
            <a:endParaRPr lang="en-US"/>
          </a:p>
        </p:txBody>
      </p:sp>
    </p:spTree>
    <p:extLst>
      <p:ext uri="{BB962C8B-B14F-4D97-AF65-F5344CB8AC3E}">
        <p14:creationId xmlns:p14="http://schemas.microsoft.com/office/powerpoint/2010/main" val="3638348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a:t>
            </a:fld>
            <a:endParaRPr lang="en-US"/>
          </a:p>
        </p:txBody>
      </p:sp>
    </p:spTree>
    <p:extLst>
      <p:ext uri="{BB962C8B-B14F-4D97-AF65-F5344CB8AC3E}">
        <p14:creationId xmlns:p14="http://schemas.microsoft.com/office/powerpoint/2010/main" val="4238283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20</a:t>
            </a:fld>
            <a:endParaRPr lang="en-US"/>
          </a:p>
        </p:txBody>
      </p:sp>
    </p:spTree>
    <p:extLst>
      <p:ext uri="{BB962C8B-B14F-4D97-AF65-F5344CB8AC3E}">
        <p14:creationId xmlns:p14="http://schemas.microsoft.com/office/powerpoint/2010/main" val="617166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21</a:t>
            </a:fld>
            <a:endParaRPr lang="en-US"/>
          </a:p>
        </p:txBody>
      </p:sp>
    </p:spTree>
    <p:extLst>
      <p:ext uri="{BB962C8B-B14F-4D97-AF65-F5344CB8AC3E}">
        <p14:creationId xmlns:p14="http://schemas.microsoft.com/office/powerpoint/2010/main" val="3707608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22</a:t>
            </a:fld>
            <a:endParaRPr lang="en-US"/>
          </a:p>
        </p:txBody>
      </p:sp>
    </p:spTree>
    <p:extLst>
      <p:ext uri="{BB962C8B-B14F-4D97-AF65-F5344CB8AC3E}">
        <p14:creationId xmlns:p14="http://schemas.microsoft.com/office/powerpoint/2010/main" val="696620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23</a:t>
            </a:fld>
            <a:endParaRPr lang="en-US"/>
          </a:p>
        </p:txBody>
      </p:sp>
    </p:spTree>
    <p:extLst>
      <p:ext uri="{BB962C8B-B14F-4D97-AF65-F5344CB8AC3E}">
        <p14:creationId xmlns:p14="http://schemas.microsoft.com/office/powerpoint/2010/main" val="1511652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24</a:t>
            </a:fld>
            <a:endParaRPr lang="en-US"/>
          </a:p>
        </p:txBody>
      </p:sp>
    </p:spTree>
    <p:extLst>
      <p:ext uri="{BB962C8B-B14F-4D97-AF65-F5344CB8AC3E}">
        <p14:creationId xmlns:p14="http://schemas.microsoft.com/office/powerpoint/2010/main" val="1557625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25</a:t>
            </a:fld>
            <a:endParaRPr lang="en-US"/>
          </a:p>
        </p:txBody>
      </p:sp>
    </p:spTree>
    <p:extLst>
      <p:ext uri="{BB962C8B-B14F-4D97-AF65-F5344CB8AC3E}">
        <p14:creationId xmlns:p14="http://schemas.microsoft.com/office/powerpoint/2010/main" val="19536466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26</a:t>
            </a:fld>
            <a:endParaRPr lang="en-US"/>
          </a:p>
        </p:txBody>
      </p:sp>
    </p:spTree>
    <p:extLst>
      <p:ext uri="{BB962C8B-B14F-4D97-AF65-F5344CB8AC3E}">
        <p14:creationId xmlns:p14="http://schemas.microsoft.com/office/powerpoint/2010/main" val="759831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27</a:t>
            </a:fld>
            <a:endParaRPr lang="en-US"/>
          </a:p>
        </p:txBody>
      </p:sp>
    </p:spTree>
    <p:extLst>
      <p:ext uri="{BB962C8B-B14F-4D97-AF65-F5344CB8AC3E}">
        <p14:creationId xmlns:p14="http://schemas.microsoft.com/office/powerpoint/2010/main" val="2392006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28</a:t>
            </a:fld>
            <a:endParaRPr lang="en-US"/>
          </a:p>
        </p:txBody>
      </p:sp>
    </p:spTree>
    <p:extLst>
      <p:ext uri="{BB962C8B-B14F-4D97-AF65-F5344CB8AC3E}">
        <p14:creationId xmlns:p14="http://schemas.microsoft.com/office/powerpoint/2010/main" val="2638888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29</a:t>
            </a:fld>
            <a:endParaRPr lang="en-US"/>
          </a:p>
        </p:txBody>
      </p:sp>
    </p:spTree>
    <p:extLst>
      <p:ext uri="{BB962C8B-B14F-4D97-AF65-F5344CB8AC3E}">
        <p14:creationId xmlns:p14="http://schemas.microsoft.com/office/powerpoint/2010/main" val="3214213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a:t>
            </a:fld>
            <a:endParaRPr lang="en-US"/>
          </a:p>
        </p:txBody>
      </p:sp>
    </p:spTree>
    <p:extLst>
      <p:ext uri="{BB962C8B-B14F-4D97-AF65-F5344CB8AC3E}">
        <p14:creationId xmlns:p14="http://schemas.microsoft.com/office/powerpoint/2010/main" val="163490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we want to allow only specific port Click, i.e. 3306 from pods which has label “tier= frontend” to pods which has label “tier=</a:t>
            </a:r>
            <a:r>
              <a:rPr lang="en-US" dirty="0" err="1"/>
              <a:t>db</a:t>
            </a:r>
            <a:r>
              <a:rPr lang="en-US" dirty="0"/>
              <a:t>”</a:t>
            </a:r>
          </a:p>
          <a:p>
            <a:endParaRPr lang="en-US" dirty="0"/>
          </a:p>
          <a:p>
            <a:r>
              <a:rPr lang="en-US" dirty="0"/>
              <a:t>Click, And deny port 80. </a:t>
            </a:r>
          </a:p>
          <a:p>
            <a:endParaRPr lang="en-US" dirty="0"/>
          </a:p>
          <a:p>
            <a:r>
              <a:rPr lang="en-US" dirty="0"/>
              <a:t>Click, what we can do here, we write a </a:t>
            </a:r>
            <a:r>
              <a:rPr lang="en-US" dirty="0" err="1"/>
              <a:t>networkpolicy</a:t>
            </a:r>
            <a:r>
              <a:rPr lang="en-US" dirty="0"/>
              <a:t> for pods “tier=</a:t>
            </a:r>
            <a:r>
              <a:rPr lang="en-US" dirty="0" err="1"/>
              <a:t>db</a:t>
            </a:r>
            <a:r>
              <a:rPr lang="en-US" dirty="0"/>
              <a:t>” and click, under ingress rule, we use </a:t>
            </a:r>
            <a:r>
              <a:rPr lang="en-US" dirty="0" err="1"/>
              <a:t>podlabels</a:t>
            </a:r>
            <a:r>
              <a:rPr lang="en-US" dirty="0"/>
              <a:t> and also add port number which we want to allow. </a:t>
            </a:r>
          </a:p>
          <a:p>
            <a:endParaRPr lang="en-US" dirty="0"/>
          </a:p>
          <a:p>
            <a:r>
              <a:rPr lang="en-US" dirty="0"/>
              <a:t>You will observe that port 80 will be blocked, however we haven’t mentioned port 80 anywhere in the </a:t>
            </a:r>
            <a:r>
              <a:rPr lang="en-US" dirty="0" err="1"/>
              <a:t>networkpolicy</a:t>
            </a:r>
            <a:r>
              <a:rPr lang="en-US" dirty="0"/>
              <a:t>. The reason behind is that we have specifically instruct to allow only port 3306 and reject all other ports traffic. </a:t>
            </a:r>
          </a:p>
          <a:p>
            <a:endParaRPr lang="en-US" dirty="0"/>
          </a:p>
          <a:p>
            <a:r>
              <a:rPr lang="en-US" dirty="0"/>
              <a:t>Hence, if you want to allow other ports then you have to mentioned it here. </a:t>
            </a:r>
          </a:p>
          <a:p>
            <a:endParaRPr lang="en-US" dirty="0"/>
          </a:p>
          <a:p>
            <a:r>
              <a:rPr lang="en-US" dirty="0"/>
              <a:t>So, what we learnt till now, if we not use ports syntax then all ports will be allowed. But if we mention ports then we have to explicitly write all the port numbers that we want to allow.</a:t>
            </a:r>
          </a:p>
          <a:p>
            <a:endParaRPr lang="en-US" dirty="0"/>
          </a:p>
          <a:p>
            <a:r>
              <a:rPr lang="en-US" dirty="0"/>
              <a:t>Click, Now let’s suppose, in the manifest file, click, we have two rules. In this scenario, click, it use OR operator. Click not AND operator. </a:t>
            </a:r>
          </a:p>
          <a:p>
            <a:endParaRPr lang="en-US" dirty="0"/>
          </a:p>
          <a:p>
            <a:r>
              <a:rPr lang="en-US" dirty="0"/>
              <a:t>In simple words, we can only allow traffic through NetworkPolicy. Thus, any rule matches, it allow the traffic. </a:t>
            </a:r>
          </a:p>
          <a:p>
            <a:endParaRPr lang="en-US" dirty="0"/>
          </a:p>
          <a:p>
            <a:r>
              <a:rPr lang="en-US" dirty="0" err="1"/>
              <a:t>spec.podSelector</a:t>
            </a:r>
            <a:r>
              <a:rPr lang="en-US" dirty="0"/>
              <a:t> does not select pods from other namespaces.</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30</a:t>
            </a:fld>
            <a:endParaRPr lang="en-US"/>
          </a:p>
        </p:txBody>
      </p:sp>
    </p:spTree>
    <p:extLst>
      <p:ext uri="{BB962C8B-B14F-4D97-AF65-F5344CB8AC3E}">
        <p14:creationId xmlns:p14="http://schemas.microsoft.com/office/powerpoint/2010/main" val="3290496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31</a:t>
            </a:fld>
            <a:endParaRPr lang="en-US"/>
          </a:p>
        </p:txBody>
      </p:sp>
    </p:spTree>
    <p:extLst>
      <p:ext uri="{BB962C8B-B14F-4D97-AF65-F5344CB8AC3E}">
        <p14:creationId xmlns:p14="http://schemas.microsoft.com/office/powerpoint/2010/main" val="28482263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32</a:t>
            </a:fld>
            <a:endParaRPr lang="en-US"/>
          </a:p>
        </p:txBody>
      </p:sp>
    </p:spTree>
    <p:extLst>
      <p:ext uri="{BB962C8B-B14F-4D97-AF65-F5344CB8AC3E}">
        <p14:creationId xmlns:p14="http://schemas.microsoft.com/office/powerpoint/2010/main" val="1535047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33</a:t>
            </a:fld>
            <a:endParaRPr lang="en-US"/>
          </a:p>
        </p:txBody>
      </p:sp>
    </p:spTree>
    <p:extLst>
      <p:ext uri="{BB962C8B-B14F-4D97-AF65-F5344CB8AC3E}">
        <p14:creationId xmlns:p14="http://schemas.microsoft.com/office/powerpoint/2010/main" val="1407060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34</a:t>
            </a:fld>
            <a:endParaRPr lang="en-US"/>
          </a:p>
        </p:txBody>
      </p:sp>
    </p:spTree>
    <p:extLst>
      <p:ext uri="{BB962C8B-B14F-4D97-AF65-F5344CB8AC3E}">
        <p14:creationId xmlns:p14="http://schemas.microsoft.com/office/powerpoint/2010/main" val="19887581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35</a:t>
            </a:fld>
            <a:endParaRPr lang="en-US"/>
          </a:p>
        </p:txBody>
      </p:sp>
    </p:spTree>
    <p:extLst>
      <p:ext uri="{BB962C8B-B14F-4D97-AF65-F5344CB8AC3E}">
        <p14:creationId xmlns:p14="http://schemas.microsoft.com/office/powerpoint/2010/main" val="10970796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36</a:t>
            </a:fld>
            <a:endParaRPr lang="en-US"/>
          </a:p>
        </p:txBody>
      </p:sp>
    </p:spTree>
    <p:extLst>
      <p:ext uri="{BB962C8B-B14F-4D97-AF65-F5344CB8AC3E}">
        <p14:creationId xmlns:p14="http://schemas.microsoft.com/office/powerpoint/2010/main" val="39041981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40</a:t>
            </a:fld>
            <a:endParaRPr lang="en-US"/>
          </a:p>
        </p:txBody>
      </p:sp>
    </p:spTree>
    <p:extLst>
      <p:ext uri="{BB962C8B-B14F-4D97-AF65-F5344CB8AC3E}">
        <p14:creationId xmlns:p14="http://schemas.microsoft.com/office/powerpoint/2010/main" val="9374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41</a:t>
            </a:fld>
            <a:endParaRPr lang="en-US"/>
          </a:p>
        </p:txBody>
      </p:sp>
    </p:spTree>
    <p:extLst>
      <p:ext uri="{BB962C8B-B14F-4D97-AF65-F5344CB8AC3E}">
        <p14:creationId xmlns:p14="http://schemas.microsoft.com/office/powerpoint/2010/main" val="3762067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solidFill>
            </a:endParaRPr>
          </a:p>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42</a:t>
            </a:fld>
            <a:endParaRPr lang="en-US"/>
          </a:p>
        </p:txBody>
      </p:sp>
    </p:spTree>
    <p:extLst>
      <p:ext uri="{BB962C8B-B14F-4D97-AF65-F5344CB8AC3E}">
        <p14:creationId xmlns:p14="http://schemas.microsoft.com/office/powerpoint/2010/main" val="3510862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a:t>
            </a:fld>
            <a:endParaRPr lang="en-US"/>
          </a:p>
        </p:txBody>
      </p:sp>
    </p:spTree>
    <p:extLst>
      <p:ext uri="{BB962C8B-B14F-4D97-AF65-F5344CB8AC3E}">
        <p14:creationId xmlns:p14="http://schemas.microsoft.com/office/powerpoint/2010/main" val="24194760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rPr>
              <a:t>Ensure that the new NetworkPolicy allows Pods in namespace </a:t>
            </a:r>
            <a:r>
              <a:rPr lang="en-US" sz="1200" b="0" dirty="0">
                <a:solidFill>
                  <a:schemeClr val="accent6"/>
                </a:solidFill>
              </a:rPr>
              <a:t>core</a:t>
            </a:r>
            <a:r>
              <a:rPr lang="en-US" sz="1200" b="0" dirty="0">
                <a:solidFill>
                  <a:schemeClr val="bg1"/>
                </a:solidFill>
              </a:rPr>
              <a:t> to connect to port </a:t>
            </a:r>
            <a:r>
              <a:rPr lang="en-US" sz="1200" b="0" dirty="0">
                <a:solidFill>
                  <a:schemeClr val="accent4"/>
                </a:solidFill>
              </a:rPr>
              <a:t>9000</a:t>
            </a:r>
            <a:r>
              <a:rPr lang="en-US" sz="1200" b="0" dirty="0">
                <a:solidFill>
                  <a:schemeClr val="bg1"/>
                </a:solidFill>
              </a:rPr>
              <a:t> of Pods in namespace </a:t>
            </a:r>
            <a:r>
              <a:rPr lang="en-US" sz="1200" b="0" dirty="0">
                <a:solidFill>
                  <a:schemeClr val="accent2"/>
                </a:solidFill>
              </a:rPr>
              <a:t>orange</a:t>
            </a:r>
            <a:r>
              <a:rPr lang="en-US" sz="1200" b="0" dirty="0">
                <a:solidFill>
                  <a:schemeClr val="bg1"/>
                </a:solidFill>
              </a:rPr>
              <a:t>.</a:t>
            </a:r>
          </a:p>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44</a:t>
            </a:fld>
            <a:endParaRPr lang="en-US"/>
          </a:p>
        </p:txBody>
      </p:sp>
    </p:spTree>
    <p:extLst>
      <p:ext uri="{BB962C8B-B14F-4D97-AF65-F5344CB8AC3E}">
        <p14:creationId xmlns:p14="http://schemas.microsoft.com/office/powerpoint/2010/main" val="4141840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45</a:t>
            </a:fld>
            <a:endParaRPr lang="en-US"/>
          </a:p>
        </p:txBody>
      </p:sp>
    </p:spTree>
    <p:extLst>
      <p:ext uri="{BB962C8B-B14F-4D97-AF65-F5344CB8AC3E}">
        <p14:creationId xmlns:p14="http://schemas.microsoft.com/office/powerpoint/2010/main" val="31606949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46</a:t>
            </a:fld>
            <a:endParaRPr lang="en-US"/>
          </a:p>
        </p:txBody>
      </p:sp>
    </p:spTree>
    <p:extLst>
      <p:ext uri="{BB962C8B-B14F-4D97-AF65-F5344CB8AC3E}">
        <p14:creationId xmlns:p14="http://schemas.microsoft.com/office/powerpoint/2010/main" val="197527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5</a:t>
            </a:fld>
            <a:endParaRPr lang="en-US"/>
          </a:p>
        </p:txBody>
      </p:sp>
    </p:spTree>
    <p:extLst>
      <p:ext uri="{BB962C8B-B14F-4D97-AF65-F5344CB8AC3E}">
        <p14:creationId xmlns:p14="http://schemas.microsoft.com/office/powerpoint/2010/main" val="7322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6</a:t>
            </a:fld>
            <a:endParaRPr lang="en-US"/>
          </a:p>
        </p:txBody>
      </p:sp>
    </p:spTree>
    <p:extLst>
      <p:ext uri="{BB962C8B-B14F-4D97-AF65-F5344CB8AC3E}">
        <p14:creationId xmlns:p14="http://schemas.microsoft.com/office/powerpoint/2010/main" val="1596051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7</a:t>
            </a:fld>
            <a:endParaRPr lang="en-US"/>
          </a:p>
        </p:txBody>
      </p:sp>
    </p:spTree>
    <p:extLst>
      <p:ext uri="{BB962C8B-B14F-4D97-AF65-F5344CB8AC3E}">
        <p14:creationId xmlns:p14="http://schemas.microsoft.com/office/powerpoint/2010/main" val="3534218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8</a:t>
            </a:fld>
            <a:endParaRPr lang="en-US"/>
          </a:p>
        </p:txBody>
      </p:sp>
    </p:spTree>
    <p:extLst>
      <p:ext uri="{BB962C8B-B14F-4D97-AF65-F5344CB8AC3E}">
        <p14:creationId xmlns:p14="http://schemas.microsoft.com/office/powerpoint/2010/main" val="1128198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US" b="0" dirty="0"/>
          </a:p>
        </p:txBody>
      </p:sp>
      <p:sp>
        <p:nvSpPr>
          <p:cNvPr id="4" name="Slide Number Placeholder 3"/>
          <p:cNvSpPr>
            <a:spLocks noGrp="1"/>
          </p:cNvSpPr>
          <p:nvPr>
            <p:ph type="sldNum" sz="quarter" idx="5"/>
          </p:nvPr>
        </p:nvSpPr>
        <p:spPr/>
        <p:txBody>
          <a:bodyPr/>
          <a:lstStyle/>
          <a:p>
            <a:fld id="{D4E46115-0094-4B9D-A856-3522E2C09976}" type="slidenum">
              <a:rPr lang="en-US" smtClean="0"/>
              <a:t>9</a:t>
            </a:fld>
            <a:endParaRPr lang="en-US"/>
          </a:p>
        </p:txBody>
      </p:sp>
    </p:spTree>
    <p:extLst>
      <p:ext uri="{BB962C8B-B14F-4D97-AF65-F5344CB8AC3E}">
        <p14:creationId xmlns:p14="http://schemas.microsoft.com/office/powerpoint/2010/main" val="2857924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9492-0FBC-C4F8-1E59-C3436652BC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9A2A9D-D401-2E04-9D20-0B4D008EE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EE7948-9DB7-F432-E2BC-C57321A42FC5}"/>
              </a:ext>
            </a:extLst>
          </p:cNvPr>
          <p:cNvSpPr>
            <a:spLocks noGrp="1"/>
          </p:cNvSpPr>
          <p:nvPr>
            <p:ph type="dt" sz="half" idx="10"/>
          </p:nvPr>
        </p:nvSpPr>
        <p:spPr/>
        <p:txBody>
          <a:bodyPr/>
          <a:lstStyle/>
          <a:p>
            <a:fld id="{F293437E-3762-40C1-A4B4-6DA5DA47A08E}" type="datetimeFigureOut">
              <a:rPr lang="en-US" smtClean="0"/>
              <a:t>2023-08-28</a:t>
            </a:fld>
            <a:endParaRPr lang="en-US"/>
          </a:p>
        </p:txBody>
      </p:sp>
      <p:sp>
        <p:nvSpPr>
          <p:cNvPr id="5" name="Footer Placeholder 4">
            <a:extLst>
              <a:ext uri="{FF2B5EF4-FFF2-40B4-BE49-F238E27FC236}">
                <a16:creationId xmlns:a16="http://schemas.microsoft.com/office/drawing/2014/main" id="{7772583E-4F91-5330-24BE-D109C07C2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B1B5D2-BD31-8EC1-D936-82D7CE797ED2}"/>
              </a:ext>
            </a:extLst>
          </p:cNvPr>
          <p:cNvSpPr>
            <a:spLocks noGrp="1"/>
          </p:cNvSpPr>
          <p:nvPr>
            <p:ph type="sldNum" sz="quarter" idx="12"/>
          </p:nvPr>
        </p:nvSpPr>
        <p:spPr/>
        <p:txBody>
          <a:bodyPr/>
          <a:lstStyle/>
          <a:p>
            <a:fld id="{0AC9A2AB-908F-48ED-9D64-886116E0F895}" type="slidenum">
              <a:rPr lang="en-US" smtClean="0"/>
              <a:t>‹#›</a:t>
            </a:fld>
            <a:endParaRPr lang="en-US"/>
          </a:p>
        </p:txBody>
      </p:sp>
    </p:spTree>
    <p:extLst>
      <p:ext uri="{BB962C8B-B14F-4D97-AF65-F5344CB8AC3E}">
        <p14:creationId xmlns:p14="http://schemas.microsoft.com/office/powerpoint/2010/main" val="1606769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F085-7A93-571F-3C91-E98856A57E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975F1D-565E-CB4D-5CCC-B99F947635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42190C-53B2-CD93-97A6-E8994500AF11}"/>
              </a:ext>
            </a:extLst>
          </p:cNvPr>
          <p:cNvSpPr>
            <a:spLocks noGrp="1"/>
          </p:cNvSpPr>
          <p:nvPr>
            <p:ph type="dt" sz="half" idx="10"/>
          </p:nvPr>
        </p:nvSpPr>
        <p:spPr/>
        <p:txBody>
          <a:bodyPr/>
          <a:lstStyle/>
          <a:p>
            <a:fld id="{F293437E-3762-40C1-A4B4-6DA5DA47A08E}" type="datetimeFigureOut">
              <a:rPr lang="en-US" smtClean="0"/>
              <a:t>2023-08-28</a:t>
            </a:fld>
            <a:endParaRPr lang="en-US"/>
          </a:p>
        </p:txBody>
      </p:sp>
      <p:sp>
        <p:nvSpPr>
          <p:cNvPr id="5" name="Footer Placeholder 4">
            <a:extLst>
              <a:ext uri="{FF2B5EF4-FFF2-40B4-BE49-F238E27FC236}">
                <a16:creationId xmlns:a16="http://schemas.microsoft.com/office/drawing/2014/main" id="{E6CBA8A4-6289-D984-4FAD-0FA4BAD9A8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CB480-BAD5-7E5F-5426-5ED0FF4B0D54}"/>
              </a:ext>
            </a:extLst>
          </p:cNvPr>
          <p:cNvSpPr>
            <a:spLocks noGrp="1"/>
          </p:cNvSpPr>
          <p:nvPr>
            <p:ph type="sldNum" sz="quarter" idx="12"/>
          </p:nvPr>
        </p:nvSpPr>
        <p:spPr/>
        <p:txBody>
          <a:bodyPr/>
          <a:lstStyle/>
          <a:p>
            <a:fld id="{0AC9A2AB-908F-48ED-9D64-886116E0F895}" type="slidenum">
              <a:rPr lang="en-US" smtClean="0"/>
              <a:t>‹#›</a:t>
            </a:fld>
            <a:endParaRPr lang="en-US"/>
          </a:p>
        </p:txBody>
      </p:sp>
    </p:spTree>
    <p:extLst>
      <p:ext uri="{BB962C8B-B14F-4D97-AF65-F5344CB8AC3E}">
        <p14:creationId xmlns:p14="http://schemas.microsoft.com/office/powerpoint/2010/main" val="4021672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181B3F-F13C-41D3-4281-3CF19C6454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BF6136-6911-BAF1-B9FB-D8BC195FF3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2B5ABE-2016-D865-714E-3F51C4D90BE1}"/>
              </a:ext>
            </a:extLst>
          </p:cNvPr>
          <p:cNvSpPr>
            <a:spLocks noGrp="1"/>
          </p:cNvSpPr>
          <p:nvPr>
            <p:ph type="dt" sz="half" idx="10"/>
          </p:nvPr>
        </p:nvSpPr>
        <p:spPr/>
        <p:txBody>
          <a:bodyPr/>
          <a:lstStyle/>
          <a:p>
            <a:fld id="{F293437E-3762-40C1-A4B4-6DA5DA47A08E}" type="datetimeFigureOut">
              <a:rPr lang="en-US" smtClean="0"/>
              <a:t>2023-08-28</a:t>
            </a:fld>
            <a:endParaRPr lang="en-US"/>
          </a:p>
        </p:txBody>
      </p:sp>
      <p:sp>
        <p:nvSpPr>
          <p:cNvPr id="5" name="Footer Placeholder 4">
            <a:extLst>
              <a:ext uri="{FF2B5EF4-FFF2-40B4-BE49-F238E27FC236}">
                <a16:creationId xmlns:a16="http://schemas.microsoft.com/office/drawing/2014/main" id="{1208FCB2-699D-5D4B-95A1-5CE4D6034C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C17902-D6EE-5DE1-38CD-0D8F0F2ECE7F}"/>
              </a:ext>
            </a:extLst>
          </p:cNvPr>
          <p:cNvSpPr>
            <a:spLocks noGrp="1"/>
          </p:cNvSpPr>
          <p:nvPr>
            <p:ph type="sldNum" sz="quarter" idx="12"/>
          </p:nvPr>
        </p:nvSpPr>
        <p:spPr/>
        <p:txBody>
          <a:bodyPr/>
          <a:lstStyle/>
          <a:p>
            <a:fld id="{0AC9A2AB-908F-48ED-9D64-886116E0F895}" type="slidenum">
              <a:rPr lang="en-US" smtClean="0"/>
              <a:t>‹#›</a:t>
            </a:fld>
            <a:endParaRPr lang="en-US"/>
          </a:p>
        </p:txBody>
      </p:sp>
    </p:spTree>
    <p:extLst>
      <p:ext uri="{BB962C8B-B14F-4D97-AF65-F5344CB8AC3E}">
        <p14:creationId xmlns:p14="http://schemas.microsoft.com/office/powerpoint/2010/main" val="1664376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178C1-9E9D-B5EB-9996-B9A8471B0B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49FAC1-4202-D351-58C6-7787A4F22C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7F31B8-8242-25D7-4686-08BFB33B9004}"/>
              </a:ext>
            </a:extLst>
          </p:cNvPr>
          <p:cNvSpPr>
            <a:spLocks noGrp="1"/>
          </p:cNvSpPr>
          <p:nvPr>
            <p:ph type="dt" sz="half" idx="10"/>
          </p:nvPr>
        </p:nvSpPr>
        <p:spPr/>
        <p:txBody>
          <a:bodyPr/>
          <a:lstStyle/>
          <a:p>
            <a:fld id="{F293437E-3762-40C1-A4B4-6DA5DA47A08E}" type="datetimeFigureOut">
              <a:rPr lang="en-US" smtClean="0"/>
              <a:t>2023-08-28</a:t>
            </a:fld>
            <a:endParaRPr lang="en-US"/>
          </a:p>
        </p:txBody>
      </p:sp>
      <p:sp>
        <p:nvSpPr>
          <p:cNvPr id="5" name="Footer Placeholder 4">
            <a:extLst>
              <a:ext uri="{FF2B5EF4-FFF2-40B4-BE49-F238E27FC236}">
                <a16:creationId xmlns:a16="http://schemas.microsoft.com/office/drawing/2014/main" id="{6F67D703-FFC3-FCF8-FA04-7C2246BAB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3AB4F-4EFE-4D55-B191-2455EE666B4C}"/>
              </a:ext>
            </a:extLst>
          </p:cNvPr>
          <p:cNvSpPr>
            <a:spLocks noGrp="1"/>
          </p:cNvSpPr>
          <p:nvPr>
            <p:ph type="sldNum" sz="quarter" idx="12"/>
          </p:nvPr>
        </p:nvSpPr>
        <p:spPr/>
        <p:txBody>
          <a:bodyPr/>
          <a:lstStyle/>
          <a:p>
            <a:fld id="{0AC9A2AB-908F-48ED-9D64-886116E0F895}" type="slidenum">
              <a:rPr lang="en-US" smtClean="0"/>
              <a:t>‹#›</a:t>
            </a:fld>
            <a:endParaRPr lang="en-US"/>
          </a:p>
        </p:txBody>
      </p:sp>
    </p:spTree>
    <p:extLst>
      <p:ext uri="{BB962C8B-B14F-4D97-AF65-F5344CB8AC3E}">
        <p14:creationId xmlns:p14="http://schemas.microsoft.com/office/powerpoint/2010/main" val="2270578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77EAC-D989-0EFF-C250-93910E8425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504E58-B047-0ED8-A339-2B508C062D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A0B6A0-54C7-FD76-8E56-A8BDEA6773DE}"/>
              </a:ext>
            </a:extLst>
          </p:cNvPr>
          <p:cNvSpPr>
            <a:spLocks noGrp="1"/>
          </p:cNvSpPr>
          <p:nvPr>
            <p:ph type="dt" sz="half" idx="10"/>
          </p:nvPr>
        </p:nvSpPr>
        <p:spPr/>
        <p:txBody>
          <a:bodyPr/>
          <a:lstStyle/>
          <a:p>
            <a:fld id="{F293437E-3762-40C1-A4B4-6DA5DA47A08E}" type="datetimeFigureOut">
              <a:rPr lang="en-US" smtClean="0"/>
              <a:t>2023-08-28</a:t>
            </a:fld>
            <a:endParaRPr lang="en-US"/>
          </a:p>
        </p:txBody>
      </p:sp>
      <p:sp>
        <p:nvSpPr>
          <p:cNvPr id="5" name="Footer Placeholder 4">
            <a:extLst>
              <a:ext uri="{FF2B5EF4-FFF2-40B4-BE49-F238E27FC236}">
                <a16:creationId xmlns:a16="http://schemas.microsoft.com/office/drawing/2014/main" id="{64F51042-634A-C3C7-4AC4-98690111F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3CC6C7-5A0C-B50C-E012-400F5B0DFC11}"/>
              </a:ext>
            </a:extLst>
          </p:cNvPr>
          <p:cNvSpPr>
            <a:spLocks noGrp="1"/>
          </p:cNvSpPr>
          <p:nvPr>
            <p:ph type="sldNum" sz="quarter" idx="12"/>
          </p:nvPr>
        </p:nvSpPr>
        <p:spPr/>
        <p:txBody>
          <a:bodyPr/>
          <a:lstStyle/>
          <a:p>
            <a:fld id="{0AC9A2AB-908F-48ED-9D64-886116E0F895}" type="slidenum">
              <a:rPr lang="en-US" smtClean="0"/>
              <a:t>‹#›</a:t>
            </a:fld>
            <a:endParaRPr lang="en-US"/>
          </a:p>
        </p:txBody>
      </p:sp>
    </p:spTree>
    <p:extLst>
      <p:ext uri="{BB962C8B-B14F-4D97-AF65-F5344CB8AC3E}">
        <p14:creationId xmlns:p14="http://schemas.microsoft.com/office/powerpoint/2010/main" val="209587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4EE04-0A35-26D0-FDF7-6231A31272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9B3846-A8AA-236A-B11D-CDFF48C1FC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45AB62-D290-1340-3192-EC72016B5D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08D678-9FA8-7D67-D3FB-CE84A450207B}"/>
              </a:ext>
            </a:extLst>
          </p:cNvPr>
          <p:cNvSpPr>
            <a:spLocks noGrp="1"/>
          </p:cNvSpPr>
          <p:nvPr>
            <p:ph type="dt" sz="half" idx="10"/>
          </p:nvPr>
        </p:nvSpPr>
        <p:spPr/>
        <p:txBody>
          <a:bodyPr/>
          <a:lstStyle/>
          <a:p>
            <a:fld id="{F293437E-3762-40C1-A4B4-6DA5DA47A08E}" type="datetimeFigureOut">
              <a:rPr lang="en-US" smtClean="0"/>
              <a:t>2023-08-28</a:t>
            </a:fld>
            <a:endParaRPr lang="en-US"/>
          </a:p>
        </p:txBody>
      </p:sp>
      <p:sp>
        <p:nvSpPr>
          <p:cNvPr id="6" name="Footer Placeholder 5">
            <a:extLst>
              <a:ext uri="{FF2B5EF4-FFF2-40B4-BE49-F238E27FC236}">
                <a16:creationId xmlns:a16="http://schemas.microsoft.com/office/drawing/2014/main" id="{FB548227-D2D7-47BA-6BF5-E6B619E8F9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03A6C9-846A-5998-A80B-35828155D02D}"/>
              </a:ext>
            </a:extLst>
          </p:cNvPr>
          <p:cNvSpPr>
            <a:spLocks noGrp="1"/>
          </p:cNvSpPr>
          <p:nvPr>
            <p:ph type="sldNum" sz="quarter" idx="12"/>
          </p:nvPr>
        </p:nvSpPr>
        <p:spPr/>
        <p:txBody>
          <a:bodyPr/>
          <a:lstStyle/>
          <a:p>
            <a:fld id="{0AC9A2AB-908F-48ED-9D64-886116E0F895}" type="slidenum">
              <a:rPr lang="en-US" smtClean="0"/>
              <a:t>‹#›</a:t>
            </a:fld>
            <a:endParaRPr lang="en-US"/>
          </a:p>
        </p:txBody>
      </p:sp>
    </p:spTree>
    <p:extLst>
      <p:ext uri="{BB962C8B-B14F-4D97-AF65-F5344CB8AC3E}">
        <p14:creationId xmlns:p14="http://schemas.microsoft.com/office/powerpoint/2010/main" val="2557129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52876-2555-935D-E0CF-D94AFB0AC3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BB979A-455C-F0C2-ABD7-C419610EBB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F7D72D-993E-8421-302E-A9CF9CEEF7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4BFD67-FE72-8D87-BE9E-A8320CBD1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340573-D0C8-66E1-6567-A0404FA991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198175-9517-CD92-3F5D-8195306632A5}"/>
              </a:ext>
            </a:extLst>
          </p:cNvPr>
          <p:cNvSpPr>
            <a:spLocks noGrp="1"/>
          </p:cNvSpPr>
          <p:nvPr>
            <p:ph type="dt" sz="half" idx="10"/>
          </p:nvPr>
        </p:nvSpPr>
        <p:spPr/>
        <p:txBody>
          <a:bodyPr/>
          <a:lstStyle/>
          <a:p>
            <a:fld id="{F293437E-3762-40C1-A4B4-6DA5DA47A08E}" type="datetimeFigureOut">
              <a:rPr lang="en-US" smtClean="0"/>
              <a:t>2023-08-28</a:t>
            </a:fld>
            <a:endParaRPr lang="en-US"/>
          </a:p>
        </p:txBody>
      </p:sp>
      <p:sp>
        <p:nvSpPr>
          <p:cNvPr id="8" name="Footer Placeholder 7">
            <a:extLst>
              <a:ext uri="{FF2B5EF4-FFF2-40B4-BE49-F238E27FC236}">
                <a16:creationId xmlns:a16="http://schemas.microsoft.com/office/drawing/2014/main" id="{7E24A29D-0311-31A1-FBBA-5A44A68CDB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ACA754-82AD-0B32-FDF6-5EE03C5D89A6}"/>
              </a:ext>
            </a:extLst>
          </p:cNvPr>
          <p:cNvSpPr>
            <a:spLocks noGrp="1"/>
          </p:cNvSpPr>
          <p:nvPr>
            <p:ph type="sldNum" sz="quarter" idx="12"/>
          </p:nvPr>
        </p:nvSpPr>
        <p:spPr/>
        <p:txBody>
          <a:bodyPr/>
          <a:lstStyle/>
          <a:p>
            <a:fld id="{0AC9A2AB-908F-48ED-9D64-886116E0F895}" type="slidenum">
              <a:rPr lang="en-US" smtClean="0"/>
              <a:t>‹#›</a:t>
            </a:fld>
            <a:endParaRPr lang="en-US"/>
          </a:p>
        </p:txBody>
      </p:sp>
    </p:spTree>
    <p:extLst>
      <p:ext uri="{BB962C8B-B14F-4D97-AF65-F5344CB8AC3E}">
        <p14:creationId xmlns:p14="http://schemas.microsoft.com/office/powerpoint/2010/main" val="2396864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F1784-8C07-27C0-DF96-BBD7FDCEC1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908FED-3CE8-1F18-4019-3F96AA4A1870}"/>
              </a:ext>
            </a:extLst>
          </p:cNvPr>
          <p:cNvSpPr>
            <a:spLocks noGrp="1"/>
          </p:cNvSpPr>
          <p:nvPr>
            <p:ph type="dt" sz="half" idx="10"/>
          </p:nvPr>
        </p:nvSpPr>
        <p:spPr/>
        <p:txBody>
          <a:bodyPr/>
          <a:lstStyle/>
          <a:p>
            <a:fld id="{F293437E-3762-40C1-A4B4-6DA5DA47A08E}" type="datetimeFigureOut">
              <a:rPr lang="en-US" smtClean="0"/>
              <a:t>2023-08-28</a:t>
            </a:fld>
            <a:endParaRPr lang="en-US"/>
          </a:p>
        </p:txBody>
      </p:sp>
      <p:sp>
        <p:nvSpPr>
          <p:cNvPr id="4" name="Footer Placeholder 3">
            <a:extLst>
              <a:ext uri="{FF2B5EF4-FFF2-40B4-BE49-F238E27FC236}">
                <a16:creationId xmlns:a16="http://schemas.microsoft.com/office/drawing/2014/main" id="{425945EC-30CF-154C-A51A-3800F96D37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7E641E-1902-376F-47A0-BACF6A96F763}"/>
              </a:ext>
            </a:extLst>
          </p:cNvPr>
          <p:cNvSpPr>
            <a:spLocks noGrp="1"/>
          </p:cNvSpPr>
          <p:nvPr>
            <p:ph type="sldNum" sz="quarter" idx="12"/>
          </p:nvPr>
        </p:nvSpPr>
        <p:spPr/>
        <p:txBody>
          <a:bodyPr/>
          <a:lstStyle/>
          <a:p>
            <a:fld id="{0AC9A2AB-908F-48ED-9D64-886116E0F895}" type="slidenum">
              <a:rPr lang="en-US" smtClean="0"/>
              <a:t>‹#›</a:t>
            </a:fld>
            <a:endParaRPr lang="en-US"/>
          </a:p>
        </p:txBody>
      </p:sp>
    </p:spTree>
    <p:extLst>
      <p:ext uri="{BB962C8B-B14F-4D97-AF65-F5344CB8AC3E}">
        <p14:creationId xmlns:p14="http://schemas.microsoft.com/office/powerpoint/2010/main" val="363333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D4D675-55C0-8029-76F8-B5E5022B18D0}"/>
              </a:ext>
            </a:extLst>
          </p:cNvPr>
          <p:cNvSpPr>
            <a:spLocks noGrp="1"/>
          </p:cNvSpPr>
          <p:nvPr>
            <p:ph type="dt" sz="half" idx="10"/>
          </p:nvPr>
        </p:nvSpPr>
        <p:spPr/>
        <p:txBody>
          <a:bodyPr/>
          <a:lstStyle/>
          <a:p>
            <a:fld id="{F293437E-3762-40C1-A4B4-6DA5DA47A08E}" type="datetimeFigureOut">
              <a:rPr lang="en-US" smtClean="0"/>
              <a:t>2023-08-28</a:t>
            </a:fld>
            <a:endParaRPr lang="en-US"/>
          </a:p>
        </p:txBody>
      </p:sp>
      <p:sp>
        <p:nvSpPr>
          <p:cNvPr id="3" name="Footer Placeholder 2">
            <a:extLst>
              <a:ext uri="{FF2B5EF4-FFF2-40B4-BE49-F238E27FC236}">
                <a16:creationId xmlns:a16="http://schemas.microsoft.com/office/drawing/2014/main" id="{D7719C12-A503-CD32-5621-79E2F5A67F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845879-0861-0BB0-9109-25535A2A8512}"/>
              </a:ext>
            </a:extLst>
          </p:cNvPr>
          <p:cNvSpPr>
            <a:spLocks noGrp="1"/>
          </p:cNvSpPr>
          <p:nvPr>
            <p:ph type="sldNum" sz="quarter" idx="12"/>
          </p:nvPr>
        </p:nvSpPr>
        <p:spPr/>
        <p:txBody>
          <a:bodyPr/>
          <a:lstStyle/>
          <a:p>
            <a:fld id="{0AC9A2AB-908F-48ED-9D64-886116E0F895}" type="slidenum">
              <a:rPr lang="en-US" smtClean="0"/>
              <a:t>‹#›</a:t>
            </a:fld>
            <a:endParaRPr lang="en-US"/>
          </a:p>
        </p:txBody>
      </p:sp>
    </p:spTree>
    <p:extLst>
      <p:ext uri="{BB962C8B-B14F-4D97-AF65-F5344CB8AC3E}">
        <p14:creationId xmlns:p14="http://schemas.microsoft.com/office/powerpoint/2010/main" val="3103538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429CF-717C-B967-5F27-649658319E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2095EA-16C4-58C1-D9CA-015AE08DBC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978B81-F9D1-9D27-764D-C388C9D962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8A015F-B23B-CDC3-C605-8A9EE742FF1C}"/>
              </a:ext>
            </a:extLst>
          </p:cNvPr>
          <p:cNvSpPr>
            <a:spLocks noGrp="1"/>
          </p:cNvSpPr>
          <p:nvPr>
            <p:ph type="dt" sz="half" idx="10"/>
          </p:nvPr>
        </p:nvSpPr>
        <p:spPr/>
        <p:txBody>
          <a:bodyPr/>
          <a:lstStyle/>
          <a:p>
            <a:fld id="{F293437E-3762-40C1-A4B4-6DA5DA47A08E}" type="datetimeFigureOut">
              <a:rPr lang="en-US" smtClean="0"/>
              <a:t>2023-08-28</a:t>
            </a:fld>
            <a:endParaRPr lang="en-US"/>
          </a:p>
        </p:txBody>
      </p:sp>
      <p:sp>
        <p:nvSpPr>
          <p:cNvPr id="6" name="Footer Placeholder 5">
            <a:extLst>
              <a:ext uri="{FF2B5EF4-FFF2-40B4-BE49-F238E27FC236}">
                <a16:creationId xmlns:a16="http://schemas.microsoft.com/office/drawing/2014/main" id="{35702C76-6046-56A8-22C2-8DAA6ABF0D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882D5E-324F-B805-30EB-6C10DF7C4CE7}"/>
              </a:ext>
            </a:extLst>
          </p:cNvPr>
          <p:cNvSpPr>
            <a:spLocks noGrp="1"/>
          </p:cNvSpPr>
          <p:nvPr>
            <p:ph type="sldNum" sz="quarter" idx="12"/>
          </p:nvPr>
        </p:nvSpPr>
        <p:spPr/>
        <p:txBody>
          <a:bodyPr/>
          <a:lstStyle/>
          <a:p>
            <a:fld id="{0AC9A2AB-908F-48ED-9D64-886116E0F895}" type="slidenum">
              <a:rPr lang="en-US" smtClean="0"/>
              <a:t>‹#›</a:t>
            </a:fld>
            <a:endParaRPr lang="en-US"/>
          </a:p>
        </p:txBody>
      </p:sp>
    </p:spTree>
    <p:extLst>
      <p:ext uri="{BB962C8B-B14F-4D97-AF65-F5344CB8AC3E}">
        <p14:creationId xmlns:p14="http://schemas.microsoft.com/office/powerpoint/2010/main" val="4274225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C45BF-6E5E-3801-AEDC-467811B324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53B8CC-53B9-E946-AA6A-21D0DAC387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117F54-44A5-7F51-5544-91409B23B8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76F7B9-F4F4-3DAC-666C-1452B22E30A8}"/>
              </a:ext>
            </a:extLst>
          </p:cNvPr>
          <p:cNvSpPr>
            <a:spLocks noGrp="1"/>
          </p:cNvSpPr>
          <p:nvPr>
            <p:ph type="dt" sz="half" idx="10"/>
          </p:nvPr>
        </p:nvSpPr>
        <p:spPr/>
        <p:txBody>
          <a:bodyPr/>
          <a:lstStyle/>
          <a:p>
            <a:fld id="{F293437E-3762-40C1-A4B4-6DA5DA47A08E}" type="datetimeFigureOut">
              <a:rPr lang="en-US" smtClean="0"/>
              <a:t>2023-08-28</a:t>
            </a:fld>
            <a:endParaRPr lang="en-US"/>
          </a:p>
        </p:txBody>
      </p:sp>
      <p:sp>
        <p:nvSpPr>
          <p:cNvPr id="6" name="Footer Placeholder 5">
            <a:extLst>
              <a:ext uri="{FF2B5EF4-FFF2-40B4-BE49-F238E27FC236}">
                <a16:creationId xmlns:a16="http://schemas.microsoft.com/office/drawing/2014/main" id="{781AA27A-8331-D88F-4C6C-F76231DAEF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41C562-E371-4882-9D36-6F4FBBEA5556}"/>
              </a:ext>
            </a:extLst>
          </p:cNvPr>
          <p:cNvSpPr>
            <a:spLocks noGrp="1"/>
          </p:cNvSpPr>
          <p:nvPr>
            <p:ph type="sldNum" sz="quarter" idx="12"/>
          </p:nvPr>
        </p:nvSpPr>
        <p:spPr/>
        <p:txBody>
          <a:bodyPr/>
          <a:lstStyle/>
          <a:p>
            <a:fld id="{0AC9A2AB-908F-48ED-9D64-886116E0F895}" type="slidenum">
              <a:rPr lang="en-US" smtClean="0"/>
              <a:t>‹#›</a:t>
            </a:fld>
            <a:endParaRPr lang="en-US"/>
          </a:p>
        </p:txBody>
      </p:sp>
    </p:spTree>
    <p:extLst>
      <p:ext uri="{BB962C8B-B14F-4D97-AF65-F5344CB8AC3E}">
        <p14:creationId xmlns:p14="http://schemas.microsoft.com/office/powerpoint/2010/main" val="3509479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20EC72-D6B2-DF43-20C9-71BD678692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C8B6FA-CC24-8F23-8B1F-1FD6D9B298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176181-F29A-97F9-9C70-50D3012565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93437E-3762-40C1-A4B4-6DA5DA47A08E}" type="datetimeFigureOut">
              <a:rPr lang="en-US" smtClean="0"/>
              <a:t>2023-08-28</a:t>
            </a:fld>
            <a:endParaRPr lang="en-US"/>
          </a:p>
        </p:txBody>
      </p:sp>
      <p:sp>
        <p:nvSpPr>
          <p:cNvPr id="5" name="Footer Placeholder 4">
            <a:extLst>
              <a:ext uri="{FF2B5EF4-FFF2-40B4-BE49-F238E27FC236}">
                <a16:creationId xmlns:a16="http://schemas.microsoft.com/office/drawing/2014/main" id="{E892BC6B-BA8E-AA61-A807-1640642F87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E11CFB-86B8-37BD-2D5E-93DD00B425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C9A2AB-908F-48ED-9D64-886116E0F895}" type="slidenum">
              <a:rPr lang="en-US" smtClean="0"/>
              <a:t>‹#›</a:t>
            </a:fld>
            <a:endParaRPr lang="en-US"/>
          </a:p>
        </p:txBody>
      </p:sp>
    </p:spTree>
    <p:extLst>
      <p:ext uri="{BB962C8B-B14F-4D97-AF65-F5344CB8AC3E}">
        <p14:creationId xmlns:p14="http://schemas.microsoft.com/office/powerpoint/2010/main" val="2232546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53713D-BAD9-4B32-97FE-270DCA410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48" y="1836055"/>
            <a:ext cx="7670287" cy="5044442"/>
          </a:xfrm>
          <a:prstGeom prst="rect">
            <a:avLst/>
          </a:prstGeom>
        </p:spPr>
      </p:pic>
      <p:pic>
        <p:nvPicPr>
          <p:cNvPr id="16" name="Picture 15">
            <a:extLst>
              <a:ext uri="{FF2B5EF4-FFF2-40B4-BE49-F238E27FC236}">
                <a16:creationId xmlns:a16="http://schemas.microsoft.com/office/drawing/2014/main" id="{D9506481-CD3B-4A61-BB16-71FC152C1D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22" y="3279634"/>
            <a:ext cx="5612744" cy="3600863"/>
          </a:xfrm>
          <a:prstGeom prst="rect">
            <a:avLst/>
          </a:prstGeom>
        </p:spPr>
      </p:pic>
      <p:grpSp>
        <p:nvGrpSpPr>
          <p:cNvPr id="8" name="Group 7">
            <a:extLst>
              <a:ext uri="{FF2B5EF4-FFF2-40B4-BE49-F238E27FC236}">
                <a16:creationId xmlns:a16="http://schemas.microsoft.com/office/drawing/2014/main" id="{F2785A76-1A39-4884-87BD-D54ABEE2F163}"/>
              </a:ext>
            </a:extLst>
          </p:cNvPr>
          <p:cNvGrpSpPr/>
          <p:nvPr/>
        </p:nvGrpSpPr>
        <p:grpSpPr>
          <a:xfrm>
            <a:off x="8536923" y="5613399"/>
            <a:ext cx="3461113" cy="1041400"/>
            <a:chOff x="1485900" y="1143000"/>
            <a:chExt cx="3543300" cy="1041400"/>
          </a:xfrm>
        </p:grpSpPr>
        <p:sp>
          <p:nvSpPr>
            <p:cNvPr id="4" name="Rectangle: Rounded Corners 3">
              <a:extLst>
                <a:ext uri="{FF2B5EF4-FFF2-40B4-BE49-F238E27FC236}">
                  <a16:creationId xmlns:a16="http://schemas.microsoft.com/office/drawing/2014/main" id="{8B56D767-A8DB-4D92-9B52-E9F23B82366C}"/>
                </a:ext>
              </a:extLst>
            </p:cNvPr>
            <p:cNvSpPr/>
            <p:nvPr/>
          </p:nvSpPr>
          <p:spPr>
            <a:xfrm>
              <a:off x="1485900" y="1143000"/>
              <a:ext cx="3543300" cy="10414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BFDCFAC-B0B4-4C81-8A22-3397FBE16CCF}"/>
                </a:ext>
              </a:extLst>
            </p:cNvPr>
            <p:cNvSpPr/>
            <p:nvPr/>
          </p:nvSpPr>
          <p:spPr>
            <a:xfrm>
              <a:off x="1600200" y="1346200"/>
              <a:ext cx="800100" cy="7239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A0959D67-536F-43DF-A3E1-9896EF3547EB}"/>
                </a:ext>
              </a:extLst>
            </p:cNvPr>
            <p:cNvSpPr/>
            <p:nvPr/>
          </p:nvSpPr>
          <p:spPr>
            <a:xfrm rot="5400000">
              <a:off x="1854200" y="1536700"/>
              <a:ext cx="381000" cy="3175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80FF32-6B90-434C-A713-7D5FFE4F8F4A}"/>
                </a:ext>
              </a:extLst>
            </p:cNvPr>
            <p:cNvSpPr txBox="1"/>
            <p:nvPr/>
          </p:nvSpPr>
          <p:spPr>
            <a:xfrm>
              <a:off x="2641600" y="1433840"/>
              <a:ext cx="2298700" cy="523220"/>
            </a:xfrm>
            <a:prstGeom prst="rect">
              <a:avLst/>
            </a:prstGeom>
            <a:noFill/>
          </p:spPr>
          <p:txBody>
            <a:bodyPr wrap="square" rtlCol="0">
              <a:spAutoFit/>
            </a:bodyPr>
            <a:lstStyle/>
            <a:p>
              <a:r>
                <a:rPr lang="en-US" sz="2800" dirty="0">
                  <a:solidFill>
                    <a:schemeClr val="bg1"/>
                  </a:solidFill>
                </a:rPr>
                <a:t>WATCH NOW</a:t>
              </a:r>
            </a:p>
          </p:txBody>
        </p:sp>
      </p:grpSp>
      <p:pic>
        <p:nvPicPr>
          <p:cNvPr id="10" name="Picture 9">
            <a:extLst>
              <a:ext uri="{FF2B5EF4-FFF2-40B4-BE49-F238E27FC236}">
                <a16:creationId xmlns:a16="http://schemas.microsoft.com/office/drawing/2014/main" id="{D71DDF5E-8DDB-438C-8940-DEAB95AE81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5780" y="-35562"/>
            <a:ext cx="4176220" cy="3698241"/>
          </a:xfrm>
          <a:prstGeom prst="rect">
            <a:avLst/>
          </a:prstGeom>
        </p:spPr>
      </p:pic>
      <p:sp>
        <p:nvSpPr>
          <p:cNvPr id="17" name="Rectangle: Rounded Corners 16">
            <a:extLst>
              <a:ext uri="{FF2B5EF4-FFF2-40B4-BE49-F238E27FC236}">
                <a16:creationId xmlns:a16="http://schemas.microsoft.com/office/drawing/2014/main" id="{0F1C8CA3-9835-4DE5-B9FC-5A30AF9283B8}"/>
              </a:ext>
            </a:extLst>
          </p:cNvPr>
          <p:cNvSpPr/>
          <p:nvPr/>
        </p:nvSpPr>
        <p:spPr>
          <a:xfrm>
            <a:off x="645967" y="5384800"/>
            <a:ext cx="4056662" cy="14956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800000"/>
                </a:highlight>
              </a:rPr>
              <a:t>Theory + LAB + Documents </a:t>
            </a:r>
            <a:r>
              <a:rPr lang="en-US" dirty="0">
                <a:highlight>
                  <a:srgbClr val="000000"/>
                </a:highlight>
                <a:sym typeface="Wingdings" panose="05000000000000000000" pitchFamily="2" charset="2"/>
              </a:rPr>
              <a:t></a:t>
            </a:r>
            <a:r>
              <a:rPr lang="en-US" dirty="0">
                <a:highlight>
                  <a:srgbClr val="800000"/>
                </a:highlight>
              </a:rPr>
              <a:t> All free</a:t>
            </a:r>
          </a:p>
        </p:txBody>
      </p:sp>
      <p:pic>
        <p:nvPicPr>
          <p:cNvPr id="14" name="Picture 13">
            <a:extLst>
              <a:ext uri="{FF2B5EF4-FFF2-40B4-BE49-F238E27FC236}">
                <a16:creationId xmlns:a16="http://schemas.microsoft.com/office/drawing/2014/main" id="{2715342E-7CE1-4A9F-BEC7-04DEDCA715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924902" cy="3279634"/>
          </a:xfrm>
          <a:prstGeom prst="rect">
            <a:avLst/>
          </a:prstGeom>
        </p:spPr>
      </p:pic>
      <p:sp>
        <p:nvSpPr>
          <p:cNvPr id="18" name="Scroll: Horizontal 17">
            <a:extLst>
              <a:ext uri="{FF2B5EF4-FFF2-40B4-BE49-F238E27FC236}">
                <a16:creationId xmlns:a16="http://schemas.microsoft.com/office/drawing/2014/main" id="{D55DA684-871E-4081-8520-FB99D4CB1390}"/>
              </a:ext>
            </a:extLst>
          </p:cNvPr>
          <p:cNvSpPr/>
          <p:nvPr/>
        </p:nvSpPr>
        <p:spPr>
          <a:xfrm>
            <a:off x="3761456" y="3467405"/>
            <a:ext cx="2833715" cy="2523028"/>
          </a:xfrm>
          <a:prstGeom prst="horizontalScroll">
            <a:avLst/>
          </a:prstGeom>
          <a:solidFill>
            <a:schemeClr val="tx1">
              <a:lumMod val="95000"/>
              <a:lumOff val="5000"/>
            </a:schemeClr>
          </a:solidFill>
          <a:ln>
            <a:noFill/>
          </a:ln>
          <a:scene3d>
            <a:camera prst="perspectiveAbove"/>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600" dirty="0"/>
          </a:p>
        </p:txBody>
      </p:sp>
      <p:sp>
        <p:nvSpPr>
          <p:cNvPr id="3" name="Rectangle 2">
            <a:extLst>
              <a:ext uri="{FF2B5EF4-FFF2-40B4-BE49-F238E27FC236}">
                <a16:creationId xmlns:a16="http://schemas.microsoft.com/office/drawing/2014/main" id="{A639E636-CA3C-4DD1-88E5-CCC4F0C3C880}"/>
              </a:ext>
            </a:extLst>
          </p:cNvPr>
          <p:cNvSpPr/>
          <p:nvPr/>
        </p:nvSpPr>
        <p:spPr>
          <a:xfrm>
            <a:off x="3740177" y="4064165"/>
            <a:ext cx="2833715" cy="1320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highlight>
                  <a:srgbClr val="FF0000"/>
                </a:highlight>
              </a:rPr>
              <a:t>Kubernetes</a:t>
            </a:r>
            <a:r>
              <a:rPr lang="en-US" sz="2800" b="1" dirty="0"/>
              <a:t>    </a:t>
            </a:r>
          </a:p>
          <a:p>
            <a:pPr algn="ctr"/>
            <a:r>
              <a:rPr lang="en-US" sz="3200" b="1" dirty="0"/>
              <a:t>NetworkPolicy</a:t>
            </a:r>
            <a:endParaRPr lang="en-US" sz="2800" b="1" dirty="0"/>
          </a:p>
        </p:txBody>
      </p:sp>
    </p:spTree>
    <p:extLst>
      <p:ext uri="{BB962C8B-B14F-4D97-AF65-F5344CB8AC3E}">
        <p14:creationId xmlns:p14="http://schemas.microsoft.com/office/powerpoint/2010/main" val="4044254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6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66000">
                                          <p:cBhvr additive="base">
                                            <p:cTn id="7" dur="3000" fill="hold"/>
                                            <p:tgtEl>
                                              <p:spTgt spid="12"/>
                                            </p:tgtEl>
                                            <p:attrNameLst>
                                              <p:attrName>ppt_x</p:attrName>
                                            </p:attrNameLst>
                                          </p:cBhvr>
                                          <p:tavLst>
                                            <p:tav tm="0">
                                              <p:val>
                                                <p:strVal val="#ppt_x"/>
                                              </p:val>
                                            </p:tav>
                                            <p:tav tm="100000">
                                              <p:val>
                                                <p:strVal val="#ppt_x"/>
                                              </p:val>
                                            </p:tav>
                                          </p:tavLst>
                                        </p:anim>
                                        <p:anim calcmode="lin" valueType="num" p14:bounceEnd="66000">
                                          <p:cBhvr additive="base">
                                            <p:cTn id="8" dur="3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66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66000">
                                          <p:cBhvr additive="base">
                                            <p:cTn id="11" dur="3000" fill="hold"/>
                                            <p:tgtEl>
                                              <p:spTgt spid="8"/>
                                            </p:tgtEl>
                                            <p:attrNameLst>
                                              <p:attrName>ppt_x</p:attrName>
                                            </p:attrNameLst>
                                          </p:cBhvr>
                                          <p:tavLst>
                                            <p:tav tm="0">
                                              <p:val>
                                                <p:strVal val="#ppt_x"/>
                                              </p:val>
                                            </p:tav>
                                            <p:tav tm="100000">
                                              <p:val>
                                                <p:strVal val="#ppt_x"/>
                                              </p:val>
                                            </p:tav>
                                          </p:tavLst>
                                        </p:anim>
                                        <p:anim calcmode="lin" valueType="num" p14:bounceEnd="66000">
                                          <p:cBhvr additive="base">
                                            <p:cTn id="12" dur="3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66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6000">
                                          <p:cBhvr additive="base">
                                            <p:cTn id="15" dur="3000" fill="hold"/>
                                            <p:tgtEl>
                                              <p:spTgt spid="10"/>
                                            </p:tgtEl>
                                            <p:attrNameLst>
                                              <p:attrName>ppt_x</p:attrName>
                                            </p:attrNameLst>
                                          </p:cBhvr>
                                          <p:tavLst>
                                            <p:tav tm="0">
                                              <p:val>
                                                <p:strVal val="#ppt_x"/>
                                              </p:val>
                                            </p:tav>
                                            <p:tav tm="100000">
                                              <p:val>
                                                <p:strVal val="#ppt_x"/>
                                              </p:val>
                                            </p:tav>
                                          </p:tavLst>
                                        </p:anim>
                                        <p:anim calcmode="lin" valueType="num" p14:bounceEnd="66000">
                                          <p:cBhvr additive="base">
                                            <p:cTn id="16" dur="30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66000">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14:bounceEnd="66000">
                                          <p:cBhvr additive="base">
                                            <p:cTn id="19" dur="3000" fill="hold"/>
                                            <p:tgtEl>
                                              <p:spTgt spid="14"/>
                                            </p:tgtEl>
                                            <p:attrNameLst>
                                              <p:attrName>ppt_x</p:attrName>
                                            </p:attrNameLst>
                                          </p:cBhvr>
                                          <p:tavLst>
                                            <p:tav tm="0">
                                              <p:val>
                                                <p:strVal val="#ppt_x"/>
                                              </p:val>
                                            </p:tav>
                                            <p:tav tm="100000">
                                              <p:val>
                                                <p:strVal val="#ppt_x"/>
                                              </p:val>
                                            </p:tav>
                                          </p:tavLst>
                                        </p:anim>
                                        <p:anim calcmode="lin" valueType="num" p14:bounceEnd="66000">
                                          <p:cBhvr additive="base">
                                            <p:cTn id="20" dur="3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14:presetBounceEnd="66000">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14:bounceEnd="66000">
                                          <p:cBhvr additive="base">
                                            <p:cTn id="23" dur="3000" fill="hold"/>
                                            <p:tgtEl>
                                              <p:spTgt spid="16"/>
                                            </p:tgtEl>
                                            <p:attrNameLst>
                                              <p:attrName>ppt_x</p:attrName>
                                            </p:attrNameLst>
                                          </p:cBhvr>
                                          <p:tavLst>
                                            <p:tav tm="0">
                                              <p:val>
                                                <p:strVal val="#ppt_x"/>
                                              </p:val>
                                            </p:tav>
                                            <p:tav tm="100000">
                                              <p:val>
                                                <p:strVal val="#ppt_x"/>
                                              </p:val>
                                            </p:tav>
                                          </p:tavLst>
                                        </p:anim>
                                        <p:anim calcmode="lin" valueType="num" p14:bounceEnd="66000">
                                          <p:cBhvr additive="base">
                                            <p:cTn id="24" dur="3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66000">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14:bounceEnd="66000">
                                          <p:cBhvr additive="base">
                                            <p:cTn id="27" dur="3000" fill="hold"/>
                                            <p:tgtEl>
                                              <p:spTgt spid="17"/>
                                            </p:tgtEl>
                                            <p:attrNameLst>
                                              <p:attrName>ppt_x</p:attrName>
                                            </p:attrNameLst>
                                          </p:cBhvr>
                                          <p:tavLst>
                                            <p:tav tm="0">
                                              <p:val>
                                                <p:strVal val="#ppt_x"/>
                                              </p:val>
                                            </p:tav>
                                            <p:tav tm="100000">
                                              <p:val>
                                                <p:strVal val="#ppt_x"/>
                                              </p:val>
                                            </p:tav>
                                          </p:tavLst>
                                        </p:anim>
                                        <p:anim calcmode="lin" valueType="num" p14:bounceEnd="66000">
                                          <p:cBhvr additive="base">
                                            <p:cTn id="28" dur="3000" fill="hold"/>
                                            <p:tgtEl>
                                              <p:spTgt spid="17"/>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14:presetBounceEnd="66000">
                                      <p:stCondLst>
                                        <p:cond delay="0"/>
                                      </p:stCondLst>
                                      <p:iterate type="lt">
                                        <p:tmPct val="0"/>
                                      </p:iterate>
                                      <p:childTnLst>
                                        <p:set>
                                          <p:cBhvr>
                                            <p:cTn id="30" dur="1" fill="hold">
                                              <p:stCondLst>
                                                <p:cond delay="0"/>
                                              </p:stCondLst>
                                            </p:cTn>
                                            <p:tgtEl>
                                              <p:spTgt spid="18"/>
                                            </p:tgtEl>
                                            <p:attrNameLst>
                                              <p:attrName>style.visibility</p:attrName>
                                            </p:attrNameLst>
                                          </p:cBhvr>
                                          <p:to>
                                            <p:strVal val="visible"/>
                                          </p:to>
                                        </p:set>
                                        <p:anim calcmode="lin" valueType="num" p14:bounceEnd="66000">
                                          <p:cBhvr additive="base">
                                            <p:cTn id="31" dur="3000" fill="hold"/>
                                            <p:tgtEl>
                                              <p:spTgt spid="18"/>
                                            </p:tgtEl>
                                            <p:attrNameLst>
                                              <p:attrName>ppt_x</p:attrName>
                                            </p:attrNameLst>
                                          </p:cBhvr>
                                          <p:tavLst>
                                            <p:tav tm="0">
                                              <p:val>
                                                <p:strVal val="#ppt_x"/>
                                              </p:val>
                                            </p:tav>
                                            <p:tav tm="100000">
                                              <p:val>
                                                <p:strVal val="#ppt_x"/>
                                              </p:val>
                                            </p:tav>
                                          </p:tavLst>
                                        </p:anim>
                                        <p:anim calcmode="lin" valueType="num" p14:bounceEnd="66000">
                                          <p:cBhvr additive="base">
                                            <p:cTn id="32" dur="3000" fill="hold"/>
                                            <p:tgtEl>
                                              <p:spTgt spid="18"/>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27" presetClass="emph" presetSubtype="0" fill="remove" grpId="1" nodeType="afterEffect">
                                      <p:stCondLst>
                                        <p:cond delay="0"/>
                                      </p:stCondLst>
                                      <p:iterate type="lt">
                                        <p:tmPct val="0"/>
                                      </p:iterate>
                                      <p:childTnLst>
                                        <p:animClr clrSpc="rgb" dir="cw">
                                          <p:cBhvr override="childStyle">
                                            <p:cTn id="35" dur="5" autoRev="1" fill="remove"/>
                                            <p:tgtEl>
                                              <p:spTgt spid="18"/>
                                            </p:tgtEl>
                                            <p:attrNameLst>
                                              <p:attrName>style.color</p:attrName>
                                            </p:attrNameLst>
                                          </p:cBhvr>
                                          <p:to>
                                            <a:schemeClr val="bg1"/>
                                          </p:to>
                                        </p:animClr>
                                        <p:animClr clrSpc="rgb" dir="cw">
                                          <p:cBhvr>
                                            <p:cTn id="36" dur="5" autoRev="1" fill="remove"/>
                                            <p:tgtEl>
                                              <p:spTgt spid="18"/>
                                            </p:tgtEl>
                                            <p:attrNameLst>
                                              <p:attrName>fillcolor</p:attrName>
                                            </p:attrNameLst>
                                          </p:cBhvr>
                                          <p:to>
                                            <a:schemeClr val="bg1"/>
                                          </p:to>
                                        </p:animClr>
                                        <p:set>
                                          <p:cBhvr>
                                            <p:cTn id="37" dur="5" autoRev="1" fill="remove"/>
                                            <p:tgtEl>
                                              <p:spTgt spid="18"/>
                                            </p:tgtEl>
                                            <p:attrNameLst>
                                              <p:attrName>fill.type</p:attrName>
                                            </p:attrNameLst>
                                          </p:cBhvr>
                                          <p:to>
                                            <p:strVal val="solid"/>
                                          </p:to>
                                        </p:set>
                                        <p:set>
                                          <p:cBhvr>
                                            <p:cTn id="38" dur="5" autoRev="1" fill="remove"/>
                                            <p:tgtEl>
                                              <p:spTgt spid="18"/>
                                            </p:tgtEl>
                                            <p:attrNameLst>
                                              <p:attrName>fill.on</p:attrName>
                                            </p:attrNameLst>
                                          </p:cBhvr>
                                          <p:to>
                                            <p:strVal val="true"/>
                                          </p:to>
                                        </p:set>
                                      </p:childTnLst>
                                    </p:cTn>
                                  </p:par>
                                  <p:par>
                                    <p:cTn id="39" presetID="34" presetClass="emph" presetSubtype="0" fill="hold" grpId="2" nodeType="withEffect">
                                      <p:stCondLst>
                                        <p:cond delay="0"/>
                                      </p:stCondLst>
                                      <p:iterate type="lt">
                                        <p:tmPct val="10000"/>
                                      </p:iterate>
                                      <p:childTnLst>
                                        <p:animMotion origin="layout" path="M 3.125E-6 -4.07407E-6 L 3.125E-6 -0.07222 " pathEditMode="relative" rAng="0" ptsTypes="AA">
                                          <p:cBhvr>
                                            <p:cTn id="40" dur="250" accel="50000" decel="50000" autoRev="1" fill="hold">
                                              <p:stCondLst>
                                                <p:cond delay="0"/>
                                              </p:stCondLst>
                                            </p:cTn>
                                            <p:tgtEl>
                                              <p:spTgt spid="18"/>
                                            </p:tgtEl>
                                            <p:attrNameLst>
                                              <p:attrName>ppt_x</p:attrName>
                                              <p:attrName>ppt_y</p:attrName>
                                            </p:attrNameLst>
                                          </p:cBhvr>
                                          <p:rCtr x="0" y="-3611"/>
                                        </p:animMotion>
                                        <p:animRot by="1500000">
                                          <p:cBhvr>
                                            <p:cTn id="41" dur="125" fill="hold">
                                              <p:stCondLst>
                                                <p:cond delay="0"/>
                                              </p:stCondLst>
                                            </p:cTn>
                                            <p:tgtEl>
                                              <p:spTgt spid="18"/>
                                            </p:tgtEl>
                                            <p:attrNameLst>
                                              <p:attrName>r</p:attrName>
                                            </p:attrNameLst>
                                          </p:cBhvr>
                                        </p:animRot>
                                        <p:animRot by="-1500000">
                                          <p:cBhvr>
                                            <p:cTn id="42" dur="125" fill="hold">
                                              <p:stCondLst>
                                                <p:cond delay="125"/>
                                              </p:stCondLst>
                                            </p:cTn>
                                            <p:tgtEl>
                                              <p:spTgt spid="18"/>
                                            </p:tgtEl>
                                            <p:attrNameLst>
                                              <p:attrName>r</p:attrName>
                                            </p:attrNameLst>
                                          </p:cBhvr>
                                        </p:animRot>
                                        <p:animRot by="-1500000">
                                          <p:cBhvr>
                                            <p:cTn id="43" dur="125" fill="hold">
                                              <p:stCondLst>
                                                <p:cond delay="250"/>
                                              </p:stCondLst>
                                            </p:cTn>
                                            <p:tgtEl>
                                              <p:spTgt spid="18"/>
                                            </p:tgtEl>
                                            <p:attrNameLst>
                                              <p:attrName>r</p:attrName>
                                            </p:attrNameLst>
                                          </p:cBhvr>
                                        </p:animRot>
                                        <p:animRot by="1500000">
                                          <p:cBhvr>
                                            <p:cTn id="44" dur="125" fill="hold">
                                              <p:stCondLst>
                                                <p:cond delay="375"/>
                                              </p:stCondLst>
                                            </p:cTn>
                                            <p:tgtEl>
                                              <p:spTgt spid="18"/>
                                            </p:tgtEl>
                                            <p:attrNameLst>
                                              <p:attrName>r</p:attrName>
                                            </p:attrNameLst>
                                          </p:cBhvr>
                                        </p:animRot>
                                      </p:childTnLst>
                                    </p:cTn>
                                  </p:par>
                                  <p:par>
                                    <p:cTn id="45" presetID="2" presetClass="entr" presetSubtype="1" fill="hold" grpId="0" nodeType="withEffect" p14:presetBounceEnd="66000">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14:bounceEnd="66000">
                                          <p:cBhvr additive="base">
                                            <p:cTn id="47" dur="3000" fill="hold"/>
                                            <p:tgtEl>
                                              <p:spTgt spid="3"/>
                                            </p:tgtEl>
                                            <p:attrNameLst>
                                              <p:attrName>ppt_x</p:attrName>
                                            </p:attrNameLst>
                                          </p:cBhvr>
                                          <p:tavLst>
                                            <p:tav tm="0">
                                              <p:val>
                                                <p:strVal val="#ppt_x"/>
                                              </p:val>
                                            </p:tav>
                                            <p:tav tm="100000">
                                              <p:val>
                                                <p:strVal val="#ppt_x"/>
                                              </p:val>
                                            </p:tav>
                                          </p:tavLst>
                                        </p:anim>
                                        <p:anim calcmode="lin" valueType="num" p14:bounceEnd="66000">
                                          <p:cBhvr additive="base">
                                            <p:cTn id="48" dur="3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8" grpId="1" animBg="1"/>
          <p:bldP spid="18" grpId="2" animBg="1"/>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0" fill="hold"/>
                                            <p:tgtEl>
                                              <p:spTgt spid="12"/>
                                            </p:tgtEl>
                                            <p:attrNameLst>
                                              <p:attrName>ppt_x</p:attrName>
                                            </p:attrNameLst>
                                          </p:cBhvr>
                                          <p:tavLst>
                                            <p:tav tm="0">
                                              <p:val>
                                                <p:strVal val="#ppt_x"/>
                                              </p:val>
                                            </p:tav>
                                            <p:tav tm="100000">
                                              <p:val>
                                                <p:strVal val="#ppt_x"/>
                                              </p:val>
                                            </p:tav>
                                          </p:tavLst>
                                        </p:anim>
                                        <p:anim calcmode="lin" valueType="num">
                                          <p:cBhvr additive="base">
                                            <p:cTn id="8" dur="3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3000" fill="hold"/>
                                            <p:tgtEl>
                                              <p:spTgt spid="8"/>
                                            </p:tgtEl>
                                            <p:attrNameLst>
                                              <p:attrName>ppt_x</p:attrName>
                                            </p:attrNameLst>
                                          </p:cBhvr>
                                          <p:tavLst>
                                            <p:tav tm="0">
                                              <p:val>
                                                <p:strVal val="#ppt_x"/>
                                              </p:val>
                                            </p:tav>
                                            <p:tav tm="100000">
                                              <p:val>
                                                <p:strVal val="#ppt_x"/>
                                              </p:val>
                                            </p:tav>
                                          </p:tavLst>
                                        </p:anim>
                                        <p:anim calcmode="lin" valueType="num">
                                          <p:cBhvr additive="base">
                                            <p:cTn id="12" dur="3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3000" fill="hold"/>
                                            <p:tgtEl>
                                              <p:spTgt spid="10"/>
                                            </p:tgtEl>
                                            <p:attrNameLst>
                                              <p:attrName>ppt_x</p:attrName>
                                            </p:attrNameLst>
                                          </p:cBhvr>
                                          <p:tavLst>
                                            <p:tav tm="0">
                                              <p:val>
                                                <p:strVal val="#ppt_x"/>
                                              </p:val>
                                            </p:tav>
                                            <p:tav tm="100000">
                                              <p:val>
                                                <p:strVal val="#ppt_x"/>
                                              </p:val>
                                            </p:tav>
                                          </p:tavLst>
                                        </p:anim>
                                        <p:anim calcmode="lin" valueType="num">
                                          <p:cBhvr additive="base">
                                            <p:cTn id="16" dur="30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3000" fill="hold"/>
                                            <p:tgtEl>
                                              <p:spTgt spid="14"/>
                                            </p:tgtEl>
                                            <p:attrNameLst>
                                              <p:attrName>ppt_x</p:attrName>
                                            </p:attrNameLst>
                                          </p:cBhvr>
                                          <p:tavLst>
                                            <p:tav tm="0">
                                              <p:val>
                                                <p:strVal val="#ppt_x"/>
                                              </p:val>
                                            </p:tav>
                                            <p:tav tm="100000">
                                              <p:val>
                                                <p:strVal val="#ppt_x"/>
                                              </p:val>
                                            </p:tav>
                                          </p:tavLst>
                                        </p:anim>
                                        <p:anim calcmode="lin" valueType="num">
                                          <p:cBhvr additive="base">
                                            <p:cTn id="20" dur="3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3000" fill="hold"/>
                                            <p:tgtEl>
                                              <p:spTgt spid="16"/>
                                            </p:tgtEl>
                                            <p:attrNameLst>
                                              <p:attrName>ppt_x</p:attrName>
                                            </p:attrNameLst>
                                          </p:cBhvr>
                                          <p:tavLst>
                                            <p:tav tm="0">
                                              <p:val>
                                                <p:strVal val="#ppt_x"/>
                                              </p:val>
                                            </p:tav>
                                            <p:tav tm="100000">
                                              <p:val>
                                                <p:strVal val="#ppt_x"/>
                                              </p:val>
                                            </p:tav>
                                          </p:tavLst>
                                        </p:anim>
                                        <p:anim calcmode="lin" valueType="num">
                                          <p:cBhvr additive="base">
                                            <p:cTn id="24" dur="3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3000" fill="hold"/>
                                            <p:tgtEl>
                                              <p:spTgt spid="17"/>
                                            </p:tgtEl>
                                            <p:attrNameLst>
                                              <p:attrName>ppt_x</p:attrName>
                                            </p:attrNameLst>
                                          </p:cBhvr>
                                          <p:tavLst>
                                            <p:tav tm="0">
                                              <p:val>
                                                <p:strVal val="#ppt_x"/>
                                              </p:val>
                                            </p:tav>
                                            <p:tav tm="100000">
                                              <p:val>
                                                <p:strVal val="#ppt_x"/>
                                              </p:val>
                                            </p:tav>
                                          </p:tavLst>
                                        </p:anim>
                                        <p:anim calcmode="lin" valueType="num">
                                          <p:cBhvr additive="base">
                                            <p:cTn id="28" dur="3000" fill="hold"/>
                                            <p:tgtEl>
                                              <p:spTgt spid="17"/>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iterate type="lt">
                                        <p:tmPct val="0"/>
                                      </p:iterate>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3000" fill="hold"/>
                                            <p:tgtEl>
                                              <p:spTgt spid="18"/>
                                            </p:tgtEl>
                                            <p:attrNameLst>
                                              <p:attrName>ppt_x</p:attrName>
                                            </p:attrNameLst>
                                          </p:cBhvr>
                                          <p:tavLst>
                                            <p:tav tm="0">
                                              <p:val>
                                                <p:strVal val="#ppt_x"/>
                                              </p:val>
                                            </p:tav>
                                            <p:tav tm="100000">
                                              <p:val>
                                                <p:strVal val="#ppt_x"/>
                                              </p:val>
                                            </p:tav>
                                          </p:tavLst>
                                        </p:anim>
                                        <p:anim calcmode="lin" valueType="num">
                                          <p:cBhvr additive="base">
                                            <p:cTn id="32" dur="3000" fill="hold"/>
                                            <p:tgtEl>
                                              <p:spTgt spid="18"/>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27" presetClass="emph" presetSubtype="0" fill="remove" grpId="1" nodeType="afterEffect">
                                      <p:stCondLst>
                                        <p:cond delay="0"/>
                                      </p:stCondLst>
                                      <p:iterate type="lt">
                                        <p:tmPct val="0"/>
                                      </p:iterate>
                                      <p:childTnLst>
                                        <p:animClr clrSpc="rgb" dir="cw">
                                          <p:cBhvr override="childStyle">
                                            <p:cTn id="35" dur="5" autoRev="1" fill="remove"/>
                                            <p:tgtEl>
                                              <p:spTgt spid="18"/>
                                            </p:tgtEl>
                                            <p:attrNameLst>
                                              <p:attrName>style.color</p:attrName>
                                            </p:attrNameLst>
                                          </p:cBhvr>
                                          <p:to>
                                            <a:schemeClr val="bg1"/>
                                          </p:to>
                                        </p:animClr>
                                        <p:animClr clrSpc="rgb" dir="cw">
                                          <p:cBhvr>
                                            <p:cTn id="36" dur="5" autoRev="1" fill="remove"/>
                                            <p:tgtEl>
                                              <p:spTgt spid="18"/>
                                            </p:tgtEl>
                                            <p:attrNameLst>
                                              <p:attrName>fillcolor</p:attrName>
                                            </p:attrNameLst>
                                          </p:cBhvr>
                                          <p:to>
                                            <a:schemeClr val="bg1"/>
                                          </p:to>
                                        </p:animClr>
                                        <p:set>
                                          <p:cBhvr>
                                            <p:cTn id="37" dur="5" autoRev="1" fill="remove"/>
                                            <p:tgtEl>
                                              <p:spTgt spid="18"/>
                                            </p:tgtEl>
                                            <p:attrNameLst>
                                              <p:attrName>fill.type</p:attrName>
                                            </p:attrNameLst>
                                          </p:cBhvr>
                                          <p:to>
                                            <p:strVal val="solid"/>
                                          </p:to>
                                        </p:set>
                                        <p:set>
                                          <p:cBhvr>
                                            <p:cTn id="38" dur="5" autoRev="1" fill="remove"/>
                                            <p:tgtEl>
                                              <p:spTgt spid="18"/>
                                            </p:tgtEl>
                                            <p:attrNameLst>
                                              <p:attrName>fill.on</p:attrName>
                                            </p:attrNameLst>
                                          </p:cBhvr>
                                          <p:to>
                                            <p:strVal val="true"/>
                                          </p:to>
                                        </p:set>
                                      </p:childTnLst>
                                    </p:cTn>
                                  </p:par>
                                  <p:par>
                                    <p:cTn id="39" presetID="34" presetClass="emph" presetSubtype="0" fill="hold" grpId="2" nodeType="withEffect">
                                      <p:stCondLst>
                                        <p:cond delay="0"/>
                                      </p:stCondLst>
                                      <p:iterate type="lt">
                                        <p:tmPct val="10000"/>
                                      </p:iterate>
                                      <p:childTnLst>
                                        <p:animMotion origin="layout" path="M 3.125E-6 -4.07407E-6 L 3.125E-6 -0.07222 " pathEditMode="relative" rAng="0" ptsTypes="AA">
                                          <p:cBhvr>
                                            <p:cTn id="40" dur="250" accel="50000" decel="50000" autoRev="1" fill="hold">
                                              <p:stCondLst>
                                                <p:cond delay="0"/>
                                              </p:stCondLst>
                                            </p:cTn>
                                            <p:tgtEl>
                                              <p:spTgt spid="18"/>
                                            </p:tgtEl>
                                            <p:attrNameLst>
                                              <p:attrName>ppt_x</p:attrName>
                                              <p:attrName>ppt_y</p:attrName>
                                            </p:attrNameLst>
                                          </p:cBhvr>
                                          <p:rCtr x="0" y="-3611"/>
                                        </p:animMotion>
                                        <p:animRot by="1500000">
                                          <p:cBhvr>
                                            <p:cTn id="41" dur="125" fill="hold">
                                              <p:stCondLst>
                                                <p:cond delay="0"/>
                                              </p:stCondLst>
                                            </p:cTn>
                                            <p:tgtEl>
                                              <p:spTgt spid="18"/>
                                            </p:tgtEl>
                                            <p:attrNameLst>
                                              <p:attrName>r</p:attrName>
                                            </p:attrNameLst>
                                          </p:cBhvr>
                                        </p:animRot>
                                        <p:animRot by="-1500000">
                                          <p:cBhvr>
                                            <p:cTn id="42" dur="125" fill="hold">
                                              <p:stCondLst>
                                                <p:cond delay="125"/>
                                              </p:stCondLst>
                                            </p:cTn>
                                            <p:tgtEl>
                                              <p:spTgt spid="18"/>
                                            </p:tgtEl>
                                            <p:attrNameLst>
                                              <p:attrName>r</p:attrName>
                                            </p:attrNameLst>
                                          </p:cBhvr>
                                        </p:animRot>
                                        <p:animRot by="-1500000">
                                          <p:cBhvr>
                                            <p:cTn id="43" dur="125" fill="hold">
                                              <p:stCondLst>
                                                <p:cond delay="250"/>
                                              </p:stCondLst>
                                            </p:cTn>
                                            <p:tgtEl>
                                              <p:spTgt spid="18"/>
                                            </p:tgtEl>
                                            <p:attrNameLst>
                                              <p:attrName>r</p:attrName>
                                            </p:attrNameLst>
                                          </p:cBhvr>
                                        </p:animRot>
                                        <p:animRot by="1500000">
                                          <p:cBhvr>
                                            <p:cTn id="44" dur="125" fill="hold">
                                              <p:stCondLst>
                                                <p:cond delay="375"/>
                                              </p:stCondLst>
                                            </p:cTn>
                                            <p:tgtEl>
                                              <p:spTgt spid="18"/>
                                            </p:tgtEl>
                                            <p:attrNameLst>
                                              <p:attrName>r</p:attrName>
                                            </p:attrNameLst>
                                          </p:cBhvr>
                                        </p:animRot>
                                      </p:childTnLst>
                                    </p:cTn>
                                  </p:par>
                                  <p:par>
                                    <p:cTn id="45" presetID="2" presetClass="entr" presetSubtype="1"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3000" fill="hold"/>
                                            <p:tgtEl>
                                              <p:spTgt spid="3"/>
                                            </p:tgtEl>
                                            <p:attrNameLst>
                                              <p:attrName>ppt_x</p:attrName>
                                            </p:attrNameLst>
                                          </p:cBhvr>
                                          <p:tavLst>
                                            <p:tav tm="0">
                                              <p:val>
                                                <p:strVal val="#ppt_x"/>
                                              </p:val>
                                            </p:tav>
                                            <p:tav tm="100000">
                                              <p:val>
                                                <p:strVal val="#ppt_x"/>
                                              </p:val>
                                            </p:tav>
                                          </p:tavLst>
                                        </p:anim>
                                        <p:anim calcmode="lin" valueType="num">
                                          <p:cBhvr additive="base">
                                            <p:cTn id="48" dur="3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8" grpId="1" animBg="1"/>
          <p:bldP spid="18" grpId="2" animBg="1"/>
          <p:bldP spid="3"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A21166-D9D8-A6A3-DA9A-0FE65562D5EB}"/>
              </a:ext>
            </a:extLst>
          </p:cNvPr>
          <p:cNvSpPr txBox="1"/>
          <p:nvPr/>
        </p:nvSpPr>
        <p:spPr>
          <a:xfrm>
            <a:off x="0" y="234428"/>
            <a:ext cx="12191999" cy="2154436"/>
          </a:xfrm>
          <a:prstGeom prst="rect">
            <a:avLst/>
          </a:prstGeom>
          <a:noFill/>
        </p:spPr>
        <p:txBody>
          <a:bodyPr wrap="square">
            <a:spAutoFit/>
          </a:bodyPr>
          <a:lstStyle/>
          <a:p>
            <a:r>
              <a:rPr lang="en-US" sz="1200" dirty="0">
                <a:solidFill>
                  <a:schemeClr val="bg1"/>
                </a:solidFill>
              </a:rPr>
              <a:t>[root@master1 </a:t>
            </a:r>
            <a:r>
              <a:rPr lang="en-US" sz="1200" dirty="0" err="1">
                <a:solidFill>
                  <a:schemeClr val="bg1"/>
                </a:solidFill>
              </a:rPr>
              <a:t>net.d</a:t>
            </a:r>
            <a:r>
              <a:rPr lang="en-US" sz="1200" dirty="0">
                <a:solidFill>
                  <a:schemeClr val="bg1"/>
                </a:solidFill>
              </a:rPr>
              <a:t>]#  </a:t>
            </a:r>
            <a:r>
              <a:rPr lang="en-US" sz="1600" b="1" dirty="0">
                <a:solidFill>
                  <a:schemeClr val="accent2"/>
                </a:solidFill>
              </a:rPr>
              <a:t>kubectl get </a:t>
            </a:r>
            <a:r>
              <a:rPr lang="en-US" sz="1600" b="1" dirty="0" err="1">
                <a:solidFill>
                  <a:schemeClr val="accent2"/>
                </a:solidFill>
              </a:rPr>
              <a:t>daemonsets.apps</a:t>
            </a:r>
            <a:r>
              <a:rPr lang="en-US" sz="1600" b="1" dirty="0">
                <a:solidFill>
                  <a:schemeClr val="accent2"/>
                </a:solidFill>
              </a:rPr>
              <a:t> –A | grep </a:t>
            </a:r>
            <a:r>
              <a:rPr lang="en-US" sz="1600" b="1" dirty="0" err="1">
                <a:solidFill>
                  <a:schemeClr val="accent2"/>
                </a:solidFill>
              </a:rPr>
              <a:t>cali</a:t>
            </a:r>
            <a:endParaRPr lang="en-US" sz="1600" b="1" dirty="0">
              <a:solidFill>
                <a:schemeClr val="accent2"/>
              </a:solidFill>
            </a:endParaRPr>
          </a:p>
          <a:p>
            <a:r>
              <a:rPr lang="en-US" sz="1400" dirty="0">
                <a:solidFill>
                  <a:schemeClr val="bg1"/>
                </a:solidFill>
                <a:latin typeface="Courier New" panose="02070309020205020404" pitchFamily="49" charset="0"/>
                <a:cs typeface="Courier New" panose="02070309020205020404" pitchFamily="49" charset="0"/>
              </a:rPr>
              <a:t>NAMESPACE     NAME          DESIRED   CURRENT   READY   UP-TO-DATE   AVAILABLE   NODE SELECTOR            AGE</a:t>
            </a:r>
          </a:p>
          <a:p>
            <a:r>
              <a:rPr lang="en-US" sz="1400" dirty="0">
                <a:solidFill>
                  <a:schemeClr val="bg1"/>
                </a:solidFill>
                <a:latin typeface="Courier New" panose="02070309020205020404" pitchFamily="49" charset="0"/>
                <a:cs typeface="Courier New" panose="02070309020205020404" pitchFamily="49" charset="0"/>
              </a:rPr>
              <a:t>kube-system   calico-node   3         3         3       3            3           kubernetes.io/</a:t>
            </a:r>
            <a:r>
              <a:rPr lang="en-US" sz="1400" dirty="0" err="1">
                <a:solidFill>
                  <a:schemeClr val="bg1"/>
                </a:solidFill>
                <a:latin typeface="Courier New" panose="02070309020205020404" pitchFamily="49" charset="0"/>
                <a:cs typeface="Courier New" panose="02070309020205020404" pitchFamily="49" charset="0"/>
              </a:rPr>
              <a:t>os</a:t>
            </a:r>
            <a:r>
              <a:rPr lang="en-US" sz="1400" dirty="0">
                <a:solidFill>
                  <a:schemeClr val="bg1"/>
                </a:solidFill>
                <a:latin typeface="Courier New" panose="02070309020205020404" pitchFamily="49" charset="0"/>
                <a:cs typeface="Courier New" panose="02070309020205020404" pitchFamily="49" charset="0"/>
              </a:rPr>
              <a:t>=</a:t>
            </a:r>
            <a:r>
              <a:rPr lang="en-US" sz="1400" dirty="0" err="1">
                <a:solidFill>
                  <a:schemeClr val="bg1"/>
                </a:solidFill>
                <a:latin typeface="Courier New" panose="02070309020205020404" pitchFamily="49" charset="0"/>
                <a:cs typeface="Courier New" panose="02070309020205020404" pitchFamily="49" charset="0"/>
              </a:rPr>
              <a:t>linux</a:t>
            </a:r>
            <a:r>
              <a:rPr lang="en-US" sz="1400" dirty="0">
                <a:solidFill>
                  <a:schemeClr val="bg1"/>
                </a:solidFill>
                <a:latin typeface="Courier New" panose="02070309020205020404" pitchFamily="49" charset="0"/>
                <a:cs typeface="Courier New" panose="02070309020205020404" pitchFamily="49" charset="0"/>
              </a:rPr>
              <a:t>   248d</a:t>
            </a:r>
          </a:p>
          <a:p>
            <a:endParaRPr lang="en-US" sz="1600" dirty="0">
              <a:solidFill>
                <a:schemeClr val="bg1"/>
              </a:solidFill>
            </a:endParaRPr>
          </a:p>
          <a:p>
            <a:r>
              <a:rPr lang="en-US" sz="1200" dirty="0">
                <a:solidFill>
                  <a:schemeClr val="bg1"/>
                </a:solidFill>
              </a:rPr>
              <a:t>[root@master1 </a:t>
            </a:r>
            <a:r>
              <a:rPr lang="en-US" sz="1200" dirty="0" err="1">
                <a:solidFill>
                  <a:schemeClr val="bg1"/>
                </a:solidFill>
              </a:rPr>
              <a:t>net.d</a:t>
            </a:r>
            <a:r>
              <a:rPr lang="en-US" sz="1200" dirty="0">
                <a:solidFill>
                  <a:schemeClr val="bg1"/>
                </a:solidFill>
              </a:rPr>
              <a:t>]#  </a:t>
            </a:r>
            <a:r>
              <a:rPr lang="en-US" sz="1600" b="1" dirty="0">
                <a:solidFill>
                  <a:schemeClr val="accent2"/>
                </a:solidFill>
              </a:rPr>
              <a:t>kubectl get pods -n kube-system </a:t>
            </a:r>
            <a:r>
              <a:rPr lang="en-US" sz="1600" b="1" dirty="0">
                <a:solidFill>
                  <a:schemeClr val="accent2"/>
                </a:solidFill>
                <a:highlight>
                  <a:srgbClr val="FFFF00"/>
                </a:highlight>
              </a:rPr>
              <a:t>-o wide </a:t>
            </a:r>
            <a:r>
              <a:rPr lang="en-US" sz="1600" b="1" dirty="0">
                <a:solidFill>
                  <a:schemeClr val="accent2"/>
                </a:solidFill>
              </a:rPr>
              <a:t>| grep </a:t>
            </a:r>
            <a:r>
              <a:rPr lang="en-US" sz="1600" b="1" dirty="0" err="1">
                <a:solidFill>
                  <a:schemeClr val="accent2"/>
                </a:solidFill>
              </a:rPr>
              <a:t>cali</a:t>
            </a:r>
            <a:r>
              <a:rPr lang="en-US" sz="1600" b="1" dirty="0">
                <a:solidFill>
                  <a:schemeClr val="accent2"/>
                </a:solidFill>
              </a:rPr>
              <a:t> </a:t>
            </a:r>
          </a:p>
          <a:p>
            <a:r>
              <a:rPr lang="en-US" sz="1200" dirty="0">
                <a:solidFill>
                  <a:schemeClr val="bg1"/>
                </a:solidFill>
                <a:latin typeface="Courier New" panose="02070309020205020404" pitchFamily="49" charset="0"/>
                <a:cs typeface="Courier New" panose="02070309020205020404" pitchFamily="49" charset="0"/>
              </a:rPr>
              <a:t>calico-kube-controllers</a:t>
            </a:r>
            <a:r>
              <a:rPr lang="en-US" sz="1050" dirty="0">
                <a:solidFill>
                  <a:schemeClr val="bg1"/>
                </a:solidFill>
                <a:latin typeface="Courier New" panose="02070309020205020404" pitchFamily="49" charset="0"/>
                <a:cs typeface="Courier New" panose="02070309020205020404" pitchFamily="49" charset="0"/>
              </a:rPr>
              <a:t>-798cc86c47-phlnc </a:t>
            </a:r>
            <a:r>
              <a:rPr lang="en-US" sz="1200" dirty="0">
                <a:solidFill>
                  <a:schemeClr val="bg1"/>
                </a:solidFill>
                <a:latin typeface="Courier New" panose="02070309020205020404" pitchFamily="49" charset="0"/>
                <a:cs typeface="Courier New" panose="02070309020205020404" pitchFamily="49" charset="0"/>
              </a:rPr>
              <a:t>1/1   Running   19 (14h ago)  248d  172.16.68.42   master1.example.com      &lt;</a:t>
            </a:r>
            <a:r>
              <a:rPr lang="en-US" sz="1100" dirty="0">
                <a:solidFill>
                  <a:schemeClr val="bg1"/>
                </a:solidFill>
                <a:latin typeface="Courier New" panose="02070309020205020404" pitchFamily="49" charset="0"/>
                <a:cs typeface="Courier New" panose="02070309020205020404" pitchFamily="49" charset="0"/>
              </a:rPr>
              <a:t>none</a:t>
            </a:r>
            <a:r>
              <a:rPr lang="en-US" sz="1200" dirty="0">
                <a:solidFill>
                  <a:schemeClr val="bg1"/>
                </a:solidFill>
                <a:latin typeface="Courier New" panose="02070309020205020404" pitchFamily="49" charset="0"/>
                <a:cs typeface="Courier New" panose="02070309020205020404" pitchFamily="49" charset="0"/>
              </a:rPr>
              <a:t>&gt;  &lt;none&gt;</a:t>
            </a:r>
          </a:p>
          <a:p>
            <a:r>
              <a:rPr lang="en-US" sz="1200" dirty="0">
                <a:solidFill>
                  <a:schemeClr val="bg1"/>
                </a:solidFill>
                <a:latin typeface="Courier New" panose="02070309020205020404" pitchFamily="49" charset="0"/>
                <a:cs typeface="Courier New" panose="02070309020205020404" pitchFamily="49" charset="0"/>
              </a:rPr>
              <a:t>calico-node-672fx                      1/1   Running   13 (14h ago)  248d  192.168.1.31   </a:t>
            </a:r>
            <a:r>
              <a:rPr lang="en-US" sz="1200" dirty="0">
                <a:solidFill>
                  <a:schemeClr val="bg1"/>
                </a:solidFill>
                <a:highlight>
                  <a:srgbClr val="FF00FF"/>
                </a:highlight>
                <a:latin typeface="Courier New" panose="02070309020205020404" pitchFamily="49" charset="0"/>
                <a:cs typeface="Courier New" panose="02070309020205020404" pitchFamily="49" charset="0"/>
              </a:rPr>
              <a:t>master1</a:t>
            </a:r>
            <a:r>
              <a:rPr lang="en-US" sz="1200" dirty="0">
                <a:solidFill>
                  <a:schemeClr val="bg1"/>
                </a:solidFill>
                <a:latin typeface="Courier New" panose="02070309020205020404" pitchFamily="49" charset="0"/>
                <a:cs typeface="Courier New" panose="02070309020205020404" pitchFamily="49" charset="0"/>
              </a:rPr>
              <a:t>.example.com      &lt;</a:t>
            </a:r>
            <a:r>
              <a:rPr lang="en-US" sz="1100" dirty="0">
                <a:solidFill>
                  <a:schemeClr val="bg1"/>
                </a:solidFill>
                <a:latin typeface="Courier New" panose="02070309020205020404" pitchFamily="49" charset="0"/>
                <a:cs typeface="Courier New" panose="02070309020205020404" pitchFamily="49" charset="0"/>
              </a:rPr>
              <a:t>none</a:t>
            </a:r>
            <a:r>
              <a:rPr lang="en-US" sz="1200" dirty="0">
                <a:solidFill>
                  <a:schemeClr val="bg1"/>
                </a:solidFill>
                <a:latin typeface="Courier New" panose="02070309020205020404" pitchFamily="49" charset="0"/>
                <a:cs typeface="Courier New" panose="02070309020205020404" pitchFamily="49" charset="0"/>
              </a:rPr>
              <a:t>&gt;  &lt;none&gt;</a:t>
            </a:r>
          </a:p>
          <a:p>
            <a:r>
              <a:rPr lang="en-US" sz="1200" dirty="0">
                <a:solidFill>
                  <a:schemeClr val="bg1"/>
                </a:solidFill>
                <a:latin typeface="Courier New" panose="02070309020205020404" pitchFamily="49" charset="0"/>
                <a:cs typeface="Courier New" panose="02070309020205020404" pitchFamily="49" charset="0"/>
              </a:rPr>
              <a:t>calico-node-c5kn4                      1/1   Running   13 (13h ago)  248d  192.168.1.32   </a:t>
            </a:r>
            <a:r>
              <a:rPr lang="en-US" sz="1200" dirty="0">
                <a:solidFill>
                  <a:schemeClr val="bg1"/>
                </a:solidFill>
                <a:highlight>
                  <a:srgbClr val="FF00FF"/>
                </a:highlight>
                <a:latin typeface="Courier New" panose="02070309020205020404" pitchFamily="49" charset="0"/>
                <a:cs typeface="Courier New" panose="02070309020205020404" pitchFamily="49" charset="0"/>
              </a:rPr>
              <a:t>workernode1</a:t>
            </a:r>
            <a:r>
              <a:rPr lang="en-US" sz="1200" dirty="0">
                <a:solidFill>
                  <a:schemeClr val="bg1"/>
                </a:solidFill>
                <a:latin typeface="Courier New" panose="02070309020205020404" pitchFamily="49" charset="0"/>
                <a:cs typeface="Courier New" panose="02070309020205020404" pitchFamily="49" charset="0"/>
              </a:rPr>
              <a:t>.example.com  &lt;</a:t>
            </a:r>
            <a:r>
              <a:rPr lang="en-US" sz="1100" dirty="0">
                <a:solidFill>
                  <a:schemeClr val="bg1"/>
                </a:solidFill>
                <a:latin typeface="Courier New" panose="02070309020205020404" pitchFamily="49" charset="0"/>
                <a:cs typeface="Courier New" panose="02070309020205020404" pitchFamily="49" charset="0"/>
              </a:rPr>
              <a:t>none</a:t>
            </a:r>
            <a:r>
              <a:rPr lang="en-US" sz="1200" dirty="0">
                <a:solidFill>
                  <a:schemeClr val="bg1"/>
                </a:solidFill>
                <a:latin typeface="Courier New" panose="02070309020205020404" pitchFamily="49" charset="0"/>
                <a:cs typeface="Courier New" panose="02070309020205020404" pitchFamily="49" charset="0"/>
              </a:rPr>
              <a:t>&gt;  &lt;none&gt;</a:t>
            </a:r>
          </a:p>
          <a:p>
            <a:r>
              <a:rPr lang="en-US" sz="1200" dirty="0">
                <a:solidFill>
                  <a:schemeClr val="bg1"/>
                </a:solidFill>
                <a:latin typeface="Courier New" panose="02070309020205020404" pitchFamily="49" charset="0"/>
                <a:cs typeface="Courier New" panose="02070309020205020404" pitchFamily="49" charset="0"/>
              </a:rPr>
              <a:t>calico-node-</a:t>
            </a:r>
            <a:r>
              <a:rPr lang="en-US" sz="1200" dirty="0" err="1">
                <a:solidFill>
                  <a:schemeClr val="bg1"/>
                </a:solidFill>
                <a:latin typeface="Courier New" panose="02070309020205020404" pitchFamily="49" charset="0"/>
                <a:cs typeface="Courier New" panose="02070309020205020404" pitchFamily="49" charset="0"/>
              </a:rPr>
              <a:t>tszjn</a:t>
            </a:r>
            <a:r>
              <a:rPr lang="en-US" sz="1200" dirty="0">
                <a:solidFill>
                  <a:schemeClr val="bg1"/>
                </a:solidFill>
                <a:latin typeface="Courier New" panose="02070309020205020404" pitchFamily="49" charset="0"/>
                <a:cs typeface="Courier New" panose="02070309020205020404" pitchFamily="49" charset="0"/>
              </a:rPr>
              <a:t>                      1/1   Running   12 (9h ago)   248d  192.168.1.33   </a:t>
            </a:r>
            <a:r>
              <a:rPr lang="en-US" sz="1200" dirty="0">
                <a:solidFill>
                  <a:schemeClr val="bg1"/>
                </a:solidFill>
                <a:highlight>
                  <a:srgbClr val="FF00FF"/>
                </a:highlight>
                <a:latin typeface="Courier New" panose="02070309020205020404" pitchFamily="49" charset="0"/>
                <a:cs typeface="Courier New" panose="02070309020205020404" pitchFamily="49" charset="0"/>
              </a:rPr>
              <a:t>workernode2</a:t>
            </a:r>
            <a:r>
              <a:rPr lang="en-US" sz="1200" dirty="0">
                <a:solidFill>
                  <a:schemeClr val="bg1"/>
                </a:solidFill>
                <a:latin typeface="Courier New" panose="02070309020205020404" pitchFamily="49" charset="0"/>
                <a:cs typeface="Courier New" panose="02070309020205020404" pitchFamily="49" charset="0"/>
              </a:rPr>
              <a:t>.example.com  &lt;</a:t>
            </a:r>
            <a:r>
              <a:rPr lang="en-US" sz="1100" dirty="0">
                <a:solidFill>
                  <a:schemeClr val="bg1"/>
                </a:solidFill>
                <a:latin typeface="Courier New" panose="02070309020205020404" pitchFamily="49" charset="0"/>
                <a:cs typeface="Courier New" panose="02070309020205020404" pitchFamily="49" charset="0"/>
              </a:rPr>
              <a:t>none</a:t>
            </a:r>
            <a:r>
              <a:rPr lang="en-US" sz="1200" dirty="0">
                <a:solidFill>
                  <a:schemeClr val="bg1"/>
                </a:solidFill>
                <a:latin typeface="Courier New" panose="02070309020205020404" pitchFamily="49" charset="0"/>
                <a:cs typeface="Courier New" panose="02070309020205020404" pitchFamily="49" charset="0"/>
              </a:rPr>
              <a:t>&gt;  &lt;none&gt;</a:t>
            </a:r>
          </a:p>
          <a:p>
            <a:endParaRPr lang="en-US" sz="10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30122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3250"/>
                            </p:stCondLst>
                            <p:childTnLst>
                              <p:par>
                                <p:cTn id="9" presetID="1"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par>
                          <p:cTn id="18" fill="hold">
                            <p:stCondLst>
                              <p:cond delay="3550"/>
                            </p:stCondLst>
                            <p:childTnLst>
                              <p:par>
                                <p:cTn id="19" presetID="1" presetClass="entr" presetSubtype="0" fill="hold" nodeType="afterEffect">
                                  <p:stCondLst>
                                    <p:cond delay="75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75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75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75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15C3E1-DCD4-3E09-0E12-16E8E25F4712}"/>
              </a:ext>
            </a:extLst>
          </p:cNvPr>
          <p:cNvSpPr txBox="1"/>
          <p:nvPr/>
        </p:nvSpPr>
        <p:spPr>
          <a:xfrm>
            <a:off x="0" y="243531"/>
            <a:ext cx="11978640" cy="2308324"/>
          </a:xfrm>
          <a:prstGeom prst="rect">
            <a:avLst/>
          </a:prstGeom>
          <a:noFill/>
        </p:spPr>
        <p:txBody>
          <a:bodyPr wrap="square">
            <a:spAutoFit/>
          </a:bodyPr>
          <a:lstStyle/>
          <a:p>
            <a:pPr marL="342900" indent="-342900">
              <a:buFont typeface="Wingdings" panose="05000000000000000000" pitchFamily="2" charset="2"/>
              <a:buChar char="v"/>
            </a:pPr>
            <a:r>
              <a:rPr lang="en-US" sz="2400" dirty="0" err="1">
                <a:solidFill>
                  <a:schemeClr val="bg1"/>
                </a:solidFill>
              </a:rPr>
              <a:t>NetworkPolicies</a:t>
            </a:r>
            <a:r>
              <a:rPr lang="en-US" sz="2400" dirty="0">
                <a:solidFill>
                  <a:schemeClr val="bg1"/>
                </a:solidFill>
              </a:rPr>
              <a:t> are implemented by the network plugin. </a:t>
            </a:r>
          </a:p>
          <a:p>
            <a:pPr marL="342900" indent="-342900">
              <a:buFont typeface="Wingdings" panose="05000000000000000000" pitchFamily="2" charset="2"/>
              <a:buChar char="v"/>
            </a:pPr>
            <a:endParaRPr lang="en-US" sz="2400" dirty="0">
              <a:solidFill>
                <a:schemeClr val="bg1"/>
              </a:solidFill>
            </a:endParaRPr>
          </a:p>
          <a:p>
            <a:pPr marL="342900" indent="-342900">
              <a:buFont typeface="Wingdings" panose="05000000000000000000" pitchFamily="2" charset="2"/>
              <a:buChar char="v"/>
            </a:pPr>
            <a:r>
              <a:rPr lang="en-US" sz="2400" dirty="0">
                <a:solidFill>
                  <a:schemeClr val="bg1"/>
                </a:solidFill>
              </a:rPr>
              <a:t>CNI plugins are generally not installed by default on Kubernetes. </a:t>
            </a:r>
          </a:p>
          <a:p>
            <a:pPr marL="342900" indent="-342900">
              <a:buFont typeface="Wingdings" panose="05000000000000000000" pitchFamily="2" charset="2"/>
              <a:buChar char="v"/>
            </a:pPr>
            <a:endParaRPr lang="en-US" sz="2400" dirty="0">
              <a:solidFill>
                <a:schemeClr val="bg1"/>
              </a:solidFill>
            </a:endParaRPr>
          </a:p>
          <a:p>
            <a:pPr marL="342900" indent="-342900">
              <a:buFont typeface="Wingdings" panose="05000000000000000000" pitchFamily="2" charset="2"/>
              <a:buChar char="v"/>
            </a:pPr>
            <a:r>
              <a:rPr lang="en-US" sz="2400" dirty="0">
                <a:solidFill>
                  <a:schemeClr val="bg1"/>
                </a:solidFill>
              </a:rPr>
              <a:t>Creating a NetworkPolicy resource without a controller has no benefits. </a:t>
            </a:r>
          </a:p>
          <a:p>
            <a:endParaRPr lang="en-US" sz="2400" dirty="0">
              <a:solidFill>
                <a:schemeClr val="bg1"/>
              </a:solidFill>
            </a:endParaRPr>
          </a:p>
        </p:txBody>
      </p:sp>
      <p:sp>
        <p:nvSpPr>
          <p:cNvPr id="2" name="Rectangle 1">
            <a:extLst>
              <a:ext uri="{FF2B5EF4-FFF2-40B4-BE49-F238E27FC236}">
                <a16:creationId xmlns:a16="http://schemas.microsoft.com/office/drawing/2014/main" id="{9FACF585-DFDF-91AB-4128-86C898990A07}"/>
              </a:ext>
            </a:extLst>
          </p:cNvPr>
          <p:cNvSpPr/>
          <p:nvPr/>
        </p:nvSpPr>
        <p:spPr>
          <a:xfrm>
            <a:off x="2395728" y="2889504"/>
            <a:ext cx="8814816" cy="24963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kubeadm</a:t>
            </a:r>
            <a:r>
              <a:rPr lang="en-US" dirty="0"/>
              <a:t> init </a:t>
            </a:r>
          </a:p>
          <a:p>
            <a:endParaRPr lang="en-US" dirty="0"/>
          </a:p>
          <a:p>
            <a:r>
              <a:rPr lang="en-US" dirty="0" err="1"/>
              <a:t>mkdir</a:t>
            </a:r>
            <a:r>
              <a:rPr lang="en-US" dirty="0"/>
              <a:t> -p $HOME/.kube</a:t>
            </a:r>
          </a:p>
          <a:p>
            <a:r>
              <a:rPr lang="en-US" dirty="0"/>
              <a:t>cp -i /</a:t>
            </a:r>
            <a:r>
              <a:rPr lang="en-US" dirty="0" err="1"/>
              <a:t>etc</a:t>
            </a:r>
            <a:r>
              <a:rPr lang="en-US" dirty="0"/>
              <a:t>/</a:t>
            </a:r>
            <a:r>
              <a:rPr lang="en-US" dirty="0" err="1"/>
              <a:t>kubernetes</a:t>
            </a:r>
            <a:r>
              <a:rPr lang="en-US" dirty="0"/>
              <a:t>/</a:t>
            </a:r>
            <a:r>
              <a:rPr lang="en-US" dirty="0" err="1"/>
              <a:t>admin.conf</a:t>
            </a:r>
            <a:r>
              <a:rPr lang="en-US" dirty="0"/>
              <a:t> $HOME/.kube/config</a:t>
            </a:r>
          </a:p>
          <a:p>
            <a:r>
              <a:rPr lang="en-US" dirty="0" err="1"/>
              <a:t>chown</a:t>
            </a:r>
            <a:r>
              <a:rPr lang="en-US" dirty="0"/>
              <a:t> $(id -u):$(id -g) $HOME/.kube/config</a:t>
            </a:r>
          </a:p>
          <a:p>
            <a:r>
              <a:rPr lang="en-US" dirty="0"/>
              <a:t>### You should now deploy a Pod network to the cluster. ####</a:t>
            </a:r>
          </a:p>
          <a:p>
            <a:r>
              <a:rPr lang="en-US" sz="2400" dirty="0">
                <a:solidFill>
                  <a:schemeClr val="tx1"/>
                </a:solidFill>
              </a:rPr>
              <a:t>kubectl apply -f https://docs.projectcalico.org/manifests/calico.yaml</a:t>
            </a:r>
          </a:p>
        </p:txBody>
      </p:sp>
    </p:spTree>
    <p:extLst>
      <p:ext uri="{BB962C8B-B14F-4D97-AF65-F5344CB8AC3E}">
        <p14:creationId xmlns:p14="http://schemas.microsoft.com/office/powerpoint/2010/main" val="293540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15C3E1-DCD4-3E09-0E12-16E8E25F4712}"/>
              </a:ext>
            </a:extLst>
          </p:cNvPr>
          <p:cNvSpPr txBox="1"/>
          <p:nvPr/>
        </p:nvSpPr>
        <p:spPr>
          <a:xfrm>
            <a:off x="0" y="243531"/>
            <a:ext cx="11978640" cy="5632311"/>
          </a:xfrm>
          <a:prstGeom prst="rect">
            <a:avLst/>
          </a:prstGeom>
          <a:noFill/>
        </p:spPr>
        <p:txBody>
          <a:bodyPr wrap="square">
            <a:spAutoFit/>
          </a:bodyPr>
          <a:lstStyle/>
          <a:p>
            <a:pPr marL="342900" indent="-342900">
              <a:buFont typeface="Wingdings" panose="05000000000000000000" pitchFamily="2" charset="2"/>
              <a:buChar char="v"/>
            </a:pPr>
            <a:r>
              <a:rPr lang="en-US" sz="2400" dirty="0" err="1">
                <a:solidFill>
                  <a:schemeClr val="bg1"/>
                </a:solidFill>
              </a:rPr>
              <a:t>Minikube</a:t>
            </a:r>
            <a:r>
              <a:rPr lang="en-US" sz="2400" dirty="0">
                <a:solidFill>
                  <a:schemeClr val="bg1"/>
                </a:solidFill>
              </a:rPr>
              <a:t> =&gt; Integrated with a Calico, which is a CNI plugin with NetworkPolicy support.</a:t>
            </a:r>
          </a:p>
          <a:p>
            <a:pPr marL="342900" indent="-342900">
              <a:buFont typeface="Wingdings" panose="05000000000000000000" pitchFamily="2" charset="2"/>
              <a:buChar char="v"/>
            </a:pPr>
            <a:endParaRPr lang="en-US" sz="2400" dirty="0">
              <a:solidFill>
                <a:schemeClr val="bg1"/>
              </a:solidFill>
            </a:endParaRPr>
          </a:p>
          <a:p>
            <a:pPr marL="342900" indent="-342900">
              <a:buFont typeface="Wingdings" panose="05000000000000000000" pitchFamily="2" charset="2"/>
              <a:buChar char="v"/>
            </a:pPr>
            <a:r>
              <a:rPr lang="en-US" sz="2400" dirty="0">
                <a:solidFill>
                  <a:schemeClr val="bg1"/>
                </a:solidFill>
              </a:rPr>
              <a:t>By default, there are no restrictions to network traffic in K8s.  Thus, pods can always communicate, even if they are in other Namespaces. </a:t>
            </a:r>
          </a:p>
          <a:p>
            <a:pPr marL="342900" indent="-342900">
              <a:buFont typeface="Wingdings" panose="05000000000000000000" pitchFamily="2" charset="2"/>
              <a:buChar char="v"/>
            </a:pPr>
            <a:endParaRPr lang="en-US" sz="2400" dirty="0">
              <a:solidFill>
                <a:schemeClr val="bg1"/>
              </a:solidFill>
            </a:endParaRPr>
          </a:p>
          <a:p>
            <a:pPr marL="342900" indent="-342900">
              <a:buFont typeface="Wingdings" panose="05000000000000000000" pitchFamily="2" charset="2"/>
              <a:buChar char="v"/>
            </a:pPr>
            <a:r>
              <a:rPr lang="en-US" sz="2400" dirty="0">
                <a:solidFill>
                  <a:schemeClr val="bg1"/>
                </a:solidFill>
              </a:rPr>
              <a:t>To limit this, NetworkPolicy can be used. </a:t>
            </a:r>
          </a:p>
          <a:p>
            <a:pPr marL="342900" indent="-342900">
              <a:buFont typeface="Wingdings" panose="05000000000000000000" pitchFamily="2" charset="2"/>
              <a:buChar char="v"/>
            </a:pPr>
            <a:endParaRPr lang="en-US" sz="2400" dirty="0">
              <a:solidFill>
                <a:schemeClr val="bg1"/>
              </a:solidFill>
            </a:endParaRPr>
          </a:p>
          <a:p>
            <a:pPr marL="342900" indent="-342900">
              <a:buFont typeface="Wingdings" panose="05000000000000000000" pitchFamily="2" charset="2"/>
              <a:buChar char="v"/>
            </a:pPr>
            <a:r>
              <a:rPr lang="en-US" sz="2400" dirty="0">
                <a:solidFill>
                  <a:schemeClr val="bg1"/>
                </a:solidFill>
              </a:rPr>
              <a:t>If in a policy there is no match, traffic will be denied. </a:t>
            </a:r>
          </a:p>
          <a:p>
            <a:pPr marL="342900" indent="-342900">
              <a:buFont typeface="Wingdings" panose="05000000000000000000" pitchFamily="2" charset="2"/>
              <a:buChar char="v"/>
            </a:pPr>
            <a:endParaRPr lang="en-US" sz="2400" dirty="0">
              <a:solidFill>
                <a:schemeClr val="bg1"/>
              </a:solidFill>
            </a:endParaRPr>
          </a:p>
          <a:p>
            <a:pPr marL="342900" indent="-342900">
              <a:buFont typeface="Wingdings" panose="05000000000000000000" pitchFamily="2" charset="2"/>
              <a:buChar char="v"/>
            </a:pPr>
            <a:r>
              <a:rPr lang="en-US" sz="2400" dirty="0">
                <a:solidFill>
                  <a:schemeClr val="bg1"/>
                </a:solidFill>
              </a:rPr>
              <a:t>Network policies do not conflict; they are additive. </a:t>
            </a:r>
          </a:p>
          <a:p>
            <a:pPr marL="342900" indent="-342900">
              <a:buFont typeface="Wingdings" panose="05000000000000000000" pitchFamily="2" charset="2"/>
              <a:buChar char="v"/>
            </a:pPr>
            <a:endParaRPr lang="en-US" sz="2400" dirty="0">
              <a:solidFill>
                <a:schemeClr val="bg1"/>
              </a:solidFill>
            </a:endParaRPr>
          </a:p>
          <a:p>
            <a:pPr marL="342900" indent="-342900">
              <a:buFont typeface="Wingdings" panose="05000000000000000000" pitchFamily="2" charset="2"/>
              <a:buChar char="v"/>
            </a:pPr>
            <a:r>
              <a:rPr lang="en-US" sz="2400" dirty="0">
                <a:solidFill>
                  <a:schemeClr val="bg1"/>
                </a:solidFill>
              </a:rPr>
              <a:t>If any policy or policies apply to a given pod for a given direction, the connections allowed in that direction from that pod only.</a:t>
            </a:r>
          </a:p>
          <a:p>
            <a:pPr marL="342900" indent="-342900">
              <a:buFont typeface="Wingdings" panose="05000000000000000000" pitchFamily="2" charset="2"/>
              <a:buChar char="v"/>
            </a:pPr>
            <a:endParaRPr lang="en-US" sz="2400" dirty="0">
              <a:solidFill>
                <a:schemeClr val="bg1"/>
              </a:solidFill>
            </a:endParaRPr>
          </a:p>
          <a:p>
            <a:pPr marL="342900" indent="-342900">
              <a:buFont typeface="Wingdings" panose="05000000000000000000" pitchFamily="2" charset="2"/>
              <a:buChar char="v"/>
            </a:pPr>
            <a:endParaRPr lang="en-US" sz="2400" dirty="0">
              <a:solidFill>
                <a:schemeClr val="bg1"/>
              </a:solidFill>
            </a:endParaRPr>
          </a:p>
        </p:txBody>
      </p:sp>
    </p:spTree>
    <p:extLst>
      <p:ext uri="{BB962C8B-B14F-4D97-AF65-F5344CB8AC3E}">
        <p14:creationId xmlns:p14="http://schemas.microsoft.com/office/powerpoint/2010/main" val="241436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left)">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left)">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wipe(left)">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434471" cy="4795025"/>
            <a:chOff x="1182029" y="1037063"/>
            <a:chExt cx="10434471"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03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2149114" y="3033708"/>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Pod</a:t>
              </a:r>
              <a:r>
                <a:rPr lang="en-US" sz="5400" dirty="0">
                  <a:solidFill>
                    <a:schemeClr val="bg1"/>
                  </a:solidFill>
                </a:rPr>
                <a:t> </a:t>
              </a:r>
              <a:r>
                <a:rPr lang="en-US" sz="5400" dirty="0"/>
                <a:t>isolations</a:t>
              </a:r>
            </a:p>
          </p:txBody>
        </p:sp>
      </p:grpSp>
    </p:spTree>
    <p:extLst>
      <p:ext uri="{BB962C8B-B14F-4D97-AF65-F5344CB8AC3E}">
        <p14:creationId xmlns:p14="http://schemas.microsoft.com/office/powerpoint/2010/main" val="391130217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0079FBB-89BB-D409-4D23-E0F1EF5AA34F}"/>
              </a:ext>
            </a:extLst>
          </p:cNvPr>
          <p:cNvSpPr>
            <a:spLocks noGrp="1"/>
          </p:cNvSpPr>
          <p:nvPr>
            <p:ph idx="4294967295"/>
          </p:nvPr>
        </p:nvSpPr>
        <p:spPr>
          <a:xfrm>
            <a:off x="0" y="1252538"/>
            <a:ext cx="11868150" cy="4352925"/>
          </a:xfrm>
        </p:spPr>
        <p:txBody>
          <a:bodyPr>
            <a:normAutofit/>
          </a:bodyPr>
          <a:lstStyle/>
          <a:p>
            <a:pPr marL="0" indent="0">
              <a:buNone/>
            </a:pPr>
            <a:r>
              <a:rPr lang="en-US" dirty="0">
                <a:solidFill>
                  <a:schemeClr val="bg1"/>
                </a:solidFill>
              </a:rPr>
              <a:t>Pod isolation can be done by two ways.</a:t>
            </a:r>
          </a:p>
          <a:p>
            <a:pPr lvl="1"/>
            <a:r>
              <a:rPr lang="en-US" sz="2000" b="1" dirty="0">
                <a:solidFill>
                  <a:schemeClr val="accent2"/>
                </a:solidFill>
              </a:rPr>
              <a:t>Incoming traffic</a:t>
            </a:r>
            <a:r>
              <a:rPr lang="en-US" sz="2000" dirty="0">
                <a:solidFill>
                  <a:schemeClr val="bg1"/>
                </a:solidFill>
              </a:rPr>
              <a:t>: Isolation of Ingress</a:t>
            </a:r>
            <a:r>
              <a:rPr lang="en-US" sz="2100" dirty="0">
                <a:solidFill>
                  <a:schemeClr val="bg1"/>
                </a:solidFill>
              </a:rPr>
              <a:t>.</a:t>
            </a:r>
            <a:r>
              <a:rPr lang="en-US" sz="2100" b="1" dirty="0">
                <a:solidFill>
                  <a:schemeClr val="accent2"/>
                </a:solidFill>
              </a:rPr>
              <a:t> In</a:t>
            </a:r>
            <a:r>
              <a:rPr lang="en-US" sz="2000" dirty="0">
                <a:solidFill>
                  <a:schemeClr val="bg1"/>
                </a:solidFill>
              </a:rPr>
              <a:t>gress means </a:t>
            </a:r>
            <a:r>
              <a:rPr lang="en-US" sz="2000" b="1" dirty="0">
                <a:solidFill>
                  <a:schemeClr val="accent2"/>
                </a:solidFill>
              </a:rPr>
              <a:t>In</a:t>
            </a:r>
            <a:r>
              <a:rPr lang="en-US" sz="2000" dirty="0">
                <a:solidFill>
                  <a:schemeClr val="bg1"/>
                </a:solidFill>
              </a:rPr>
              <a:t>coming traffic ( remember </a:t>
            </a:r>
            <a:r>
              <a:rPr lang="en-US" sz="2000" dirty="0">
                <a:solidFill>
                  <a:schemeClr val="accent2"/>
                </a:solidFill>
              </a:rPr>
              <a:t>In</a:t>
            </a:r>
            <a:r>
              <a:rPr lang="en-US" sz="2000" dirty="0">
                <a:solidFill>
                  <a:schemeClr val="bg1"/>
                </a:solidFill>
              </a:rPr>
              <a:t> = Incoming)</a:t>
            </a:r>
          </a:p>
        </p:txBody>
      </p:sp>
    </p:spTree>
    <p:extLst>
      <p:ext uri="{BB962C8B-B14F-4D97-AF65-F5344CB8AC3E}">
        <p14:creationId xmlns:p14="http://schemas.microsoft.com/office/powerpoint/2010/main" val="20285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7270B9-7EC9-E5A1-9570-2E2B6DEBDD71}"/>
              </a:ext>
            </a:extLst>
          </p:cNvPr>
          <p:cNvSpPr/>
          <p:nvPr/>
        </p:nvSpPr>
        <p:spPr>
          <a:xfrm>
            <a:off x="4768051" y="1668908"/>
            <a:ext cx="2318657" cy="1132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POD</a:t>
            </a:r>
          </a:p>
        </p:txBody>
      </p:sp>
      <p:sp>
        <p:nvSpPr>
          <p:cNvPr id="3" name="Rectangle 2">
            <a:extLst>
              <a:ext uri="{FF2B5EF4-FFF2-40B4-BE49-F238E27FC236}">
                <a16:creationId xmlns:a16="http://schemas.microsoft.com/office/drawing/2014/main" id="{4CF93633-6F96-2A22-21FB-A1682970EABB}"/>
              </a:ext>
            </a:extLst>
          </p:cNvPr>
          <p:cNvSpPr/>
          <p:nvPr/>
        </p:nvSpPr>
        <p:spPr>
          <a:xfrm>
            <a:off x="8654249" y="1619923"/>
            <a:ext cx="1970316" cy="1132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POD</a:t>
            </a:r>
          </a:p>
        </p:txBody>
      </p:sp>
      <p:sp>
        <p:nvSpPr>
          <p:cNvPr id="12" name="Speech Bubble: Rectangle with Corners Rounded 11">
            <a:extLst>
              <a:ext uri="{FF2B5EF4-FFF2-40B4-BE49-F238E27FC236}">
                <a16:creationId xmlns:a16="http://schemas.microsoft.com/office/drawing/2014/main" id="{CAD8BEBB-30A0-CFBC-2628-3A3AC9A28766}"/>
              </a:ext>
            </a:extLst>
          </p:cNvPr>
          <p:cNvSpPr/>
          <p:nvPr/>
        </p:nvSpPr>
        <p:spPr>
          <a:xfrm>
            <a:off x="3834763" y="875208"/>
            <a:ext cx="1104523" cy="459763"/>
          </a:xfrm>
          <a:prstGeom prst="wedgeRoundRectCallout">
            <a:avLst>
              <a:gd name="adj1" fmla="val 33266"/>
              <a:gd name="adj2" fmla="val 257447"/>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bg1"/>
                </a:solidFill>
              </a:rPr>
              <a:t>Ingress</a:t>
            </a:r>
            <a:endParaRPr lang="en-US" dirty="0"/>
          </a:p>
        </p:txBody>
      </p:sp>
      <p:sp>
        <p:nvSpPr>
          <p:cNvPr id="13" name="Speech Bubble: Rectangle with Corners Rounded 12">
            <a:extLst>
              <a:ext uri="{FF2B5EF4-FFF2-40B4-BE49-F238E27FC236}">
                <a16:creationId xmlns:a16="http://schemas.microsoft.com/office/drawing/2014/main" id="{4CA5129D-B02B-F81B-CF80-AEA7062B9171}"/>
              </a:ext>
            </a:extLst>
          </p:cNvPr>
          <p:cNvSpPr/>
          <p:nvPr/>
        </p:nvSpPr>
        <p:spPr>
          <a:xfrm>
            <a:off x="7244925" y="3291955"/>
            <a:ext cx="1104523" cy="459763"/>
          </a:xfrm>
          <a:prstGeom prst="wedgeRoundRectCallout">
            <a:avLst>
              <a:gd name="adj1" fmla="val 78347"/>
              <a:gd name="adj2" fmla="val -284072"/>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bg1"/>
                </a:solidFill>
              </a:rPr>
              <a:t>Ingress</a:t>
            </a:r>
            <a:endParaRPr lang="en-US" dirty="0"/>
          </a:p>
        </p:txBody>
      </p:sp>
    </p:spTree>
    <p:extLst>
      <p:ext uri="{BB962C8B-B14F-4D97-AF65-F5344CB8AC3E}">
        <p14:creationId xmlns:p14="http://schemas.microsoft.com/office/powerpoint/2010/main" val="382011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0079FBB-89BB-D409-4D23-E0F1EF5AA34F}"/>
              </a:ext>
            </a:extLst>
          </p:cNvPr>
          <p:cNvSpPr>
            <a:spLocks noGrp="1"/>
          </p:cNvSpPr>
          <p:nvPr>
            <p:ph idx="4294967295"/>
          </p:nvPr>
        </p:nvSpPr>
        <p:spPr>
          <a:xfrm>
            <a:off x="0" y="1252538"/>
            <a:ext cx="11868150" cy="4352925"/>
          </a:xfrm>
        </p:spPr>
        <p:txBody>
          <a:bodyPr>
            <a:normAutofit/>
          </a:bodyPr>
          <a:lstStyle/>
          <a:p>
            <a:pPr marL="0" indent="0">
              <a:buNone/>
            </a:pPr>
            <a:r>
              <a:rPr lang="en-US" dirty="0">
                <a:solidFill>
                  <a:schemeClr val="bg1"/>
                </a:solidFill>
              </a:rPr>
              <a:t>Pod isolation can be done by two ways.</a:t>
            </a:r>
          </a:p>
          <a:p>
            <a:pPr lvl="1"/>
            <a:r>
              <a:rPr lang="en-US" sz="2000" b="1" dirty="0">
                <a:solidFill>
                  <a:schemeClr val="accent2"/>
                </a:solidFill>
              </a:rPr>
              <a:t>Incoming traffic</a:t>
            </a:r>
            <a:r>
              <a:rPr lang="en-US" sz="2000" dirty="0">
                <a:solidFill>
                  <a:schemeClr val="bg1"/>
                </a:solidFill>
              </a:rPr>
              <a:t>: Isolation of Ingress</a:t>
            </a:r>
            <a:r>
              <a:rPr lang="en-US" sz="2100" dirty="0">
                <a:solidFill>
                  <a:schemeClr val="bg1"/>
                </a:solidFill>
              </a:rPr>
              <a:t>.</a:t>
            </a:r>
            <a:r>
              <a:rPr lang="en-US" sz="2100" b="1" dirty="0">
                <a:solidFill>
                  <a:schemeClr val="accent2"/>
                </a:solidFill>
              </a:rPr>
              <a:t> In</a:t>
            </a:r>
            <a:r>
              <a:rPr lang="en-US" sz="2000" dirty="0">
                <a:solidFill>
                  <a:schemeClr val="bg1"/>
                </a:solidFill>
              </a:rPr>
              <a:t>gress means </a:t>
            </a:r>
            <a:r>
              <a:rPr lang="en-US" sz="2000" b="1" dirty="0">
                <a:solidFill>
                  <a:schemeClr val="accent2"/>
                </a:solidFill>
              </a:rPr>
              <a:t>In</a:t>
            </a:r>
            <a:r>
              <a:rPr lang="en-US" sz="2000" dirty="0">
                <a:solidFill>
                  <a:schemeClr val="bg1"/>
                </a:solidFill>
              </a:rPr>
              <a:t>coming traffic ( remember </a:t>
            </a:r>
            <a:r>
              <a:rPr lang="en-US" sz="2000" dirty="0">
                <a:solidFill>
                  <a:schemeClr val="accent2"/>
                </a:solidFill>
              </a:rPr>
              <a:t>In</a:t>
            </a:r>
            <a:r>
              <a:rPr lang="en-US" sz="2000" dirty="0">
                <a:solidFill>
                  <a:schemeClr val="bg1"/>
                </a:solidFill>
              </a:rPr>
              <a:t> = Incoming)</a:t>
            </a:r>
          </a:p>
          <a:p>
            <a:pPr lvl="1"/>
            <a:r>
              <a:rPr lang="en-US" sz="2000" b="1" dirty="0">
                <a:solidFill>
                  <a:schemeClr val="accent2"/>
                </a:solidFill>
              </a:rPr>
              <a:t>Outgoing traffic</a:t>
            </a:r>
            <a:r>
              <a:rPr lang="en-US" sz="2000" dirty="0">
                <a:solidFill>
                  <a:schemeClr val="bg1"/>
                </a:solidFill>
              </a:rPr>
              <a:t>: Isolation of egress, </a:t>
            </a:r>
            <a:r>
              <a:rPr lang="en-US" sz="2000" b="1" dirty="0">
                <a:solidFill>
                  <a:schemeClr val="accent2"/>
                </a:solidFill>
              </a:rPr>
              <a:t>E</a:t>
            </a:r>
            <a:r>
              <a:rPr lang="en-US" sz="2000" dirty="0">
                <a:solidFill>
                  <a:schemeClr val="bg1"/>
                </a:solidFill>
              </a:rPr>
              <a:t>gress means Outgoing traffic ( Remember </a:t>
            </a:r>
            <a:r>
              <a:rPr lang="en-US" sz="2000" b="1" dirty="0">
                <a:solidFill>
                  <a:schemeClr val="accent2"/>
                </a:solidFill>
              </a:rPr>
              <a:t>E</a:t>
            </a:r>
            <a:r>
              <a:rPr lang="en-US" sz="2000" dirty="0">
                <a:solidFill>
                  <a:schemeClr val="bg1"/>
                </a:solidFill>
              </a:rPr>
              <a:t> = Exit = outgoing traffic).</a:t>
            </a:r>
          </a:p>
        </p:txBody>
      </p:sp>
    </p:spTree>
    <p:extLst>
      <p:ext uri="{BB962C8B-B14F-4D97-AF65-F5344CB8AC3E}">
        <p14:creationId xmlns:p14="http://schemas.microsoft.com/office/powerpoint/2010/main" val="218970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7">
                                            <p:txEl>
                                              <p:pRg st="2" end="2"/>
                                            </p:txEl>
                                          </p:spTgt>
                                        </p:tgtEl>
                                        <p:attrNameLst>
                                          <p:attrName>style.visibility</p:attrName>
                                        </p:attrNameLst>
                                      </p:cBhvr>
                                      <p:to>
                                        <p:strVal val="visible"/>
                                      </p:to>
                                    </p:set>
                                    <p:animEffect transition="in" filter="wipe(left)">
                                      <p:cBhvr>
                                        <p:cTn id="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7270B9-7EC9-E5A1-9570-2E2B6DEBDD71}"/>
              </a:ext>
            </a:extLst>
          </p:cNvPr>
          <p:cNvSpPr/>
          <p:nvPr/>
        </p:nvSpPr>
        <p:spPr>
          <a:xfrm>
            <a:off x="4768051" y="1668908"/>
            <a:ext cx="2318657" cy="1132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POD1</a:t>
            </a:r>
          </a:p>
        </p:txBody>
      </p:sp>
      <p:sp>
        <p:nvSpPr>
          <p:cNvPr id="3" name="Rectangle 2">
            <a:extLst>
              <a:ext uri="{FF2B5EF4-FFF2-40B4-BE49-F238E27FC236}">
                <a16:creationId xmlns:a16="http://schemas.microsoft.com/office/drawing/2014/main" id="{4CF93633-6F96-2A22-21FB-A1682970EABB}"/>
              </a:ext>
            </a:extLst>
          </p:cNvPr>
          <p:cNvSpPr/>
          <p:nvPr/>
        </p:nvSpPr>
        <p:spPr>
          <a:xfrm>
            <a:off x="8654249" y="1619923"/>
            <a:ext cx="1970316" cy="1132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POD2</a:t>
            </a:r>
          </a:p>
        </p:txBody>
      </p:sp>
      <p:sp>
        <p:nvSpPr>
          <p:cNvPr id="4" name="Arrow: Right 3">
            <a:extLst>
              <a:ext uri="{FF2B5EF4-FFF2-40B4-BE49-F238E27FC236}">
                <a16:creationId xmlns:a16="http://schemas.microsoft.com/office/drawing/2014/main" id="{39202122-5A21-6577-1A90-5C932872CBF2}"/>
              </a:ext>
            </a:extLst>
          </p:cNvPr>
          <p:cNvSpPr/>
          <p:nvPr/>
        </p:nvSpPr>
        <p:spPr>
          <a:xfrm>
            <a:off x="7064935" y="1810424"/>
            <a:ext cx="1589314" cy="75111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03A298AA-E0F9-D0F0-9D80-D7682B5FF7DD}"/>
              </a:ext>
            </a:extLst>
          </p:cNvPr>
          <p:cNvSpPr/>
          <p:nvPr/>
        </p:nvSpPr>
        <p:spPr>
          <a:xfrm>
            <a:off x="2758271" y="1877020"/>
            <a:ext cx="2009780" cy="75111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dirty="0"/>
              <a:t>80</a:t>
            </a:r>
            <a:endParaRPr lang="en-US" dirty="0"/>
          </a:p>
        </p:txBody>
      </p:sp>
      <mc:AlternateContent xmlns:mc="http://schemas.openxmlformats.org/markup-compatibility/2006">
        <mc:Choice xmlns:am3d="http://schemas.microsoft.com/office/drawing/2017/model3d" Requires="am3d">
          <p:graphicFrame>
            <p:nvGraphicFramePr>
              <p:cNvPr id="11" name="3D Model 10" descr="Surface Laptop - Graphite Gold">
                <a:extLst>
                  <a:ext uri="{FF2B5EF4-FFF2-40B4-BE49-F238E27FC236}">
                    <a16:creationId xmlns:a16="http://schemas.microsoft.com/office/drawing/2014/main" id="{A13E709F-0F26-B32E-2611-FC4BAF2A9581}"/>
                  </a:ext>
                </a:extLst>
              </p:cNvPr>
              <p:cNvGraphicFramePr>
                <a:graphicFrameLocks noChangeAspect="1"/>
              </p:cNvGraphicFramePr>
              <p:nvPr/>
            </p:nvGraphicFramePr>
            <p:xfrm>
              <a:off x="384532" y="908629"/>
              <a:ext cx="3408361" cy="2687894"/>
            </p:xfrm>
            <a:graphic>
              <a:graphicData uri="http://schemas.microsoft.com/office/drawing/2017/model3d">
                <am3d:model3d r:embed="rId3">
                  <am3d:spPr>
                    <a:xfrm>
                      <a:off x="0" y="0"/>
                      <a:ext cx="3408361" cy="2687894"/>
                    </a:xfrm>
                    <a:prstGeom prst="rect">
                      <a:avLst/>
                    </a:prstGeom>
                  </am3d:spPr>
                  <am3d:camera>
                    <am3d:pos x="0" y="0" z="63892634"/>
                    <am3d:up dx="0" dy="36000000" dz="0"/>
                    <am3d:lookAt x="0" y="0" z="0"/>
                    <am3d:perspective fov="2700000"/>
                  </am3d:camera>
                  <am3d:trans>
                    <am3d:meterPerModelUnit n="2762623" d="1000000"/>
                    <am3d:preTrans dx="336127" dy="-7631894" dz="337023"/>
                    <am3d:scale>
                      <am3d:sx n="1000000" d="1000000"/>
                      <am3d:sy n="1000000" d="1000000"/>
                      <am3d:sz n="1000000" d="1000000"/>
                    </am3d:scale>
                    <am3d:rot ax="934261" ay="922846" az="253627"/>
                    <am3d:postTrans dx="0" dy="0" dz="0"/>
                  </am3d:trans>
                  <am3d:raster rName="Office3DRenderer" rVer="16.0.8326">
                    <am3d:blip r:embed="rId4"/>
                  </am3d:raster>
                  <am3d:objViewport viewportSz="39210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Surface Laptop - Graphite Gold">
                <a:extLst>
                  <a:ext uri="{FF2B5EF4-FFF2-40B4-BE49-F238E27FC236}">
                    <a16:creationId xmlns:a16="http://schemas.microsoft.com/office/drawing/2014/main" id="{A13E709F-0F26-B32E-2611-FC4BAF2A9581}"/>
                  </a:ext>
                </a:extLst>
              </p:cNvPr>
              <p:cNvPicPr>
                <a:picLocks noGrp="1" noRot="1" noChangeAspect="1" noMove="1" noResize="1" noEditPoints="1" noAdjustHandles="1" noChangeArrowheads="1" noChangeShapeType="1" noCrop="1"/>
              </p:cNvPicPr>
              <p:nvPr/>
            </p:nvPicPr>
            <p:blipFill>
              <a:blip r:embed="rId4"/>
              <a:stretch>
                <a:fillRect/>
              </a:stretch>
            </p:blipFill>
            <p:spPr>
              <a:xfrm>
                <a:off x="384532" y="908629"/>
                <a:ext cx="3408361" cy="2687894"/>
              </a:xfrm>
              <a:prstGeom prst="rect">
                <a:avLst/>
              </a:prstGeom>
            </p:spPr>
          </p:pic>
        </mc:Fallback>
      </mc:AlternateContent>
      <p:sp>
        <p:nvSpPr>
          <p:cNvPr id="12" name="Speech Bubble: Rectangle with Corners Rounded 11">
            <a:extLst>
              <a:ext uri="{FF2B5EF4-FFF2-40B4-BE49-F238E27FC236}">
                <a16:creationId xmlns:a16="http://schemas.microsoft.com/office/drawing/2014/main" id="{CAD8BEBB-30A0-CFBC-2628-3A3AC9A28766}"/>
              </a:ext>
            </a:extLst>
          </p:cNvPr>
          <p:cNvSpPr/>
          <p:nvPr/>
        </p:nvSpPr>
        <p:spPr>
          <a:xfrm>
            <a:off x="3834763" y="875208"/>
            <a:ext cx="1104523" cy="459763"/>
          </a:xfrm>
          <a:prstGeom prst="wedgeRoundRectCallout">
            <a:avLst>
              <a:gd name="adj1" fmla="val 33266"/>
              <a:gd name="adj2" fmla="val 257447"/>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bg1"/>
                </a:solidFill>
              </a:rPr>
              <a:t>Ingress</a:t>
            </a:r>
            <a:endParaRPr lang="en-US" dirty="0"/>
          </a:p>
        </p:txBody>
      </p:sp>
      <p:sp>
        <p:nvSpPr>
          <p:cNvPr id="13" name="Speech Bubble: Rectangle with Corners Rounded 12">
            <a:extLst>
              <a:ext uri="{FF2B5EF4-FFF2-40B4-BE49-F238E27FC236}">
                <a16:creationId xmlns:a16="http://schemas.microsoft.com/office/drawing/2014/main" id="{4CA5129D-B02B-F81B-CF80-AEA7062B9171}"/>
              </a:ext>
            </a:extLst>
          </p:cNvPr>
          <p:cNvSpPr/>
          <p:nvPr/>
        </p:nvSpPr>
        <p:spPr>
          <a:xfrm>
            <a:off x="7244925" y="3291955"/>
            <a:ext cx="1104523" cy="459763"/>
          </a:xfrm>
          <a:prstGeom prst="wedgeRoundRectCallout">
            <a:avLst>
              <a:gd name="adj1" fmla="val 78347"/>
              <a:gd name="adj2" fmla="val -284072"/>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bg1"/>
                </a:solidFill>
              </a:rPr>
              <a:t>Ingress</a:t>
            </a:r>
            <a:endParaRPr lang="en-US" dirty="0"/>
          </a:p>
        </p:txBody>
      </p:sp>
      <p:sp>
        <p:nvSpPr>
          <p:cNvPr id="14" name="Speech Bubble: Rectangle with Corners Rounded 13">
            <a:extLst>
              <a:ext uri="{FF2B5EF4-FFF2-40B4-BE49-F238E27FC236}">
                <a16:creationId xmlns:a16="http://schemas.microsoft.com/office/drawing/2014/main" id="{BBA3E095-7C7E-1658-404E-285D15E87EE0}"/>
              </a:ext>
            </a:extLst>
          </p:cNvPr>
          <p:cNvSpPr/>
          <p:nvPr/>
        </p:nvSpPr>
        <p:spPr>
          <a:xfrm>
            <a:off x="6512673" y="532682"/>
            <a:ext cx="1104523" cy="459763"/>
          </a:xfrm>
          <a:prstGeom prst="wedgeRoundRectCallout">
            <a:avLst>
              <a:gd name="adj1" fmla="val 479"/>
              <a:gd name="adj2" fmla="val 316522"/>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chemeClr val="bg1"/>
                </a:solidFill>
              </a:rPr>
              <a:t>Egress</a:t>
            </a:r>
            <a:endParaRPr lang="en-US" dirty="0"/>
          </a:p>
        </p:txBody>
      </p:sp>
      <p:sp>
        <p:nvSpPr>
          <p:cNvPr id="15" name="Speech Bubble: Rectangle with Corners Rounded 14">
            <a:extLst>
              <a:ext uri="{FF2B5EF4-FFF2-40B4-BE49-F238E27FC236}">
                <a16:creationId xmlns:a16="http://schemas.microsoft.com/office/drawing/2014/main" id="{43F73BF8-F776-47EB-0177-F1FF6A973CF0}"/>
              </a:ext>
            </a:extLst>
          </p:cNvPr>
          <p:cNvSpPr/>
          <p:nvPr/>
        </p:nvSpPr>
        <p:spPr>
          <a:xfrm>
            <a:off x="10775346" y="3366641"/>
            <a:ext cx="1104523" cy="459763"/>
          </a:xfrm>
          <a:prstGeom prst="wedgeRoundRectCallout">
            <a:avLst>
              <a:gd name="adj1" fmla="val -62635"/>
              <a:gd name="adj2" fmla="val -317547"/>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chemeClr val="bg1"/>
                </a:solidFill>
              </a:rPr>
              <a:t>Egress</a:t>
            </a:r>
            <a:endParaRPr lang="en-US" dirty="0"/>
          </a:p>
        </p:txBody>
      </p:sp>
      <p:sp>
        <p:nvSpPr>
          <p:cNvPr id="6" name="Rectangle 5">
            <a:extLst>
              <a:ext uri="{FF2B5EF4-FFF2-40B4-BE49-F238E27FC236}">
                <a16:creationId xmlns:a16="http://schemas.microsoft.com/office/drawing/2014/main" id="{9EA4EE7B-AEB2-7B66-078B-41B73D455892}"/>
              </a:ext>
            </a:extLst>
          </p:cNvPr>
          <p:cNvSpPr/>
          <p:nvPr/>
        </p:nvSpPr>
        <p:spPr>
          <a:xfrm>
            <a:off x="7064935" y="1991762"/>
            <a:ext cx="856847" cy="38024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63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0" presetClass="entr" presetSubtype="128"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additive="sum">
                                        <p:cTn id="20" dur="1000" fill="hold"/>
                                        <p:tgtEl>
                                          <p:spTgt spid="11"/>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1" dur="1000" fill="hold"/>
                                        <p:tgtEl>
                                          <p:spTgt spid="11"/>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2" dur="1000" fill="hold"/>
                                        <p:tgtEl>
                                          <p:spTgt spid="11"/>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3" dur="1000" fill="hold"/>
                                        <p:tgtEl>
                                          <p:spTgt spid="11"/>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22" presetClass="entr" presetSubtype="8"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4" grpId="0" animBg="1"/>
      <p:bldP spid="1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0079FBB-89BB-D409-4D23-E0F1EF5AA34F}"/>
              </a:ext>
            </a:extLst>
          </p:cNvPr>
          <p:cNvSpPr>
            <a:spLocks noGrp="1"/>
          </p:cNvSpPr>
          <p:nvPr>
            <p:ph idx="4294967295"/>
          </p:nvPr>
        </p:nvSpPr>
        <p:spPr>
          <a:xfrm>
            <a:off x="0" y="1252538"/>
            <a:ext cx="11868150" cy="4352925"/>
          </a:xfrm>
        </p:spPr>
        <p:txBody>
          <a:bodyPr>
            <a:normAutofit fontScale="92500"/>
          </a:bodyPr>
          <a:lstStyle/>
          <a:p>
            <a:pPr marL="0" indent="0">
              <a:buNone/>
            </a:pPr>
            <a:r>
              <a:rPr lang="en-US" dirty="0">
                <a:solidFill>
                  <a:schemeClr val="bg1"/>
                </a:solidFill>
              </a:rPr>
              <a:t>Pod isolation can be done by two ways.</a:t>
            </a:r>
          </a:p>
          <a:p>
            <a:pPr lvl="1"/>
            <a:r>
              <a:rPr lang="en-US" sz="2000" b="1" dirty="0">
                <a:solidFill>
                  <a:schemeClr val="accent2"/>
                </a:solidFill>
              </a:rPr>
              <a:t>Incoming traffic</a:t>
            </a:r>
            <a:r>
              <a:rPr lang="en-US" sz="2000" dirty="0">
                <a:solidFill>
                  <a:schemeClr val="bg1"/>
                </a:solidFill>
              </a:rPr>
              <a:t>: Isolation of Ingress</a:t>
            </a:r>
            <a:r>
              <a:rPr lang="en-US" sz="2100" dirty="0">
                <a:solidFill>
                  <a:schemeClr val="bg1"/>
                </a:solidFill>
              </a:rPr>
              <a:t>.</a:t>
            </a:r>
            <a:r>
              <a:rPr lang="en-US" sz="2100" b="1" dirty="0">
                <a:solidFill>
                  <a:schemeClr val="accent2"/>
                </a:solidFill>
              </a:rPr>
              <a:t> In</a:t>
            </a:r>
            <a:r>
              <a:rPr lang="en-US" sz="2000" dirty="0">
                <a:solidFill>
                  <a:schemeClr val="bg1"/>
                </a:solidFill>
              </a:rPr>
              <a:t>gress means </a:t>
            </a:r>
            <a:r>
              <a:rPr lang="en-US" sz="2000" b="1" dirty="0">
                <a:solidFill>
                  <a:schemeClr val="accent2"/>
                </a:solidFill>
              </a:rPr>
              <a:t>In</a:t>
            </a:r>
            <a:r>
              <a:rPr lang="en-US" sz="2000" dirty="0">
                <a:solidFill>
                  <a:schemeClr val="bg1"/>
                </a:solidFill>
              </a:rPr>
              <a:t>coming traffic ( remember </a:t>
            </a:r>
            <a:r>
              <a:rPr lang="en-US" sz="2000" dirty="0">
                <a:solidFill>
                  <a:schemeClr val="accent2"/>
                </a:solidFill>
              </a:rPr>
              <a:t>In</a:t>
            </a:r>
            <a:r>
              <a:rPr lang="en-US" sz="2000" dirty="0">
                <a:solidFill>
                  <a:schemeClr val="bg1"/>
                </a:solidFill>
              </a:rPr>
              <a:t> = Incoming)</a:t>
            </a:r>
          </a:p>
          <a:p>
            <a:pPr lvl="1"/>
            <a:r>
              <a:rPr lang="en-US" sz="2000" b="1" dirty="0">
                <a:solidFill>
                  <a:schemeClr val="accent2"/>
                </a:solidFill>
              </a:rPr>
              <a:t>Outgoing traffic</a:t>
            </a:r>
            <a:r>
              <a:rPr lang="en-US" sz="2000" dirty="0">
                <a:solidFill>
                  <a:schemeClr val="bg1"/>
                </a:solidFill>
              </a:rPr>
              <a:t>: Isolation of egress, </a:t>
            </a:r>
            <a:r>
              <a:rPr lang="en-US" sz="2000" b="1" dirty="0">
                <a:solidFill>
                  <a:schemeClr val="accent2"/>
                </a:solidFill>
              </a:rPr>
              <a:t>E</a:t>
            </a:r>
            <a:r>
              <a:rPr lang="en-US" sz="2000" dirty="0">
                <a:solidFill>
                  <a:schemeClr val="bg1"/>
                </a:solidFill>
              </a:rPr>
              <a:t>gress means Outgoing traffic ( Remember </a:t>
            </a:r>
            <a:r>
              <a:rPr lang="en-US" sz="2000" b="1" dirty="0">
                <a:solidFill>
                  <a:schemeClr val="accent2"/>
                </a:solidFill>
              </a:rPr>
              <a:t>E</a:t>
            </a:r>
            <a:r>
              <a:rPr lang="en-US" sz="2000" dirty="0">
                <a:solidFill>
                  <a:schemeClr val="bg1"/>
                </a:solidFill>
              </a:rPr>
              <a:t> = Exit = outgoing traffic).</a:t>
            </a:r>
          </a:p>
          <a:p>
            <a:pPr marL="0" indent="0">
              <a:buNone/>
            </a:pPr>
            <a:endParaRPr lang="en-US" sz="2400" dirty="0">
              <a:solidFill>
                <a:schemeClr val="bg1"/>
              </a:solidFill>
            </a:endParaRPr>
          </a:p>
          <a:p>
            <a:pPr marL="0" indent="0">
              <a:buNone/>
            </a:pPr>
            <a:r>
              <a:rPr lang="en-US" sz="2400" dirty="0">
                <a:solidFill>
                  <a:schemeClr val="bg1"/>
                </a:solidFill>
              </a:rPr>
              <a:t>Isolation doesn’t means blocking of all traffics. It means some restrictions are applied. They concern what connections may be established.</a:t>
            </a:r>
          </a:p>
          <a:p>
            <a:pPr marL="0" indent="0">
              <a:buNone/>
            </a:pPr>
            <a:endParaRPr lang="en-US" sz="2400" dirty="0">
              <a:solidFill>
                <a:schemeClr val="bg1"/>
              </a:solidFill>
            </a:endParaRPr>
          </a:p>
          <a:p>
            <a:pPr marL="0" indent="0">
              <a:buNone/>
            </a:pPr>
            <a:r>
              <a:rPr lang="en-US" sz="2400" b="1" dirty="0">
                <a:solidFill>
                  <a:schemeClr val="accent2"/>
                </a:solidFill>
              </a:rPr>
              <a:t>Non-isolated</a:t>
            </a:r>
            <a:r>
              <a:rPr lang="en-US" sz="2400" dirty="0">
                <a:solidFill>
                  <a:schemeClr val="bg1"/>
                </a:solidFill>
              </a:rPr>
              <a:t> direction (Ingress or Egress) means that no restrictions apply in the stated direction.</a:t>
            </a:r>
          </a:p>
          <a:p>
            <a:pPr marL="0" indent="0">
              <a:buNone/>
            </a:pPr>
            <a:endParaRPr lang="en-US" sz="2400" dirty="0">
              <a:solidFill>
                <a:schemeClr val="bg1"/>
              </a:solidFill>
            </a:endParaRPr>
          </a:p>
          <a:p>
            <a:pPr marL="0" indent="0">
              <a:buNone/>
            </a:pPr>
            <a:r>
              <a:rPr lang="en-US" sz="2400" dirty="0">
                <a:solidFill>
                  <a:schemeClr val="bg1"/>
                </a:solidFill>
              </a:rPr>
              <a:t>By default, a pod is non-isolated for ingress/egress. It means that all inbound/outbound connections are allowed.</a:t>
            </a:r>
          </a:p>
        </p:txBody>
      </p:sp>
    </p:spTree>
    <p:extLst>
      <p:ext uri="{BB962C8B-B14F-4D97-AF65-F5344CB8AC3E}">
        <p14:creationId xmlns:p14="http://schemas.microsoft.com/office/powerpoint/2010/main" val="1309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7">
                                            <p:txEl>
                                              <p:pRg st="4" end="4"/>
                                            </p:txEl>
                                          </p:spTgt>
                                        </p:tgtEl>
                                        <p:attrNameLst>
                                          <p:attrName>style.visibility</p:attrName>
                                        </p:attrNameLst>
                                      </p:cBhvr>
                                      <p:to>
                                        <p:strVal val="visible"/>
                                      </p:to>
                                    </p:set>
                                    <p:animEffect transition="in" filter="wipe(left)">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7">
                                            <p:txEl>
                                              <p:pRg st="6" end="6"/>
                                            </p:txEl>
                                          </p:spTgt>
                                        </p:tgtEl>
                                        <p:attrNameLst>
                                          <p:attrName>style.visibility</p:attrName>
                                        </p:attrNameLst>
                                      </p:cBhvr>
                                      <p:to>
                                        <p:strVal val="visible"/>
                                      </p:to>
                                    </p:set>
                                    <p:animEffect transition="in" filter="wipe(left)">
                                      <p:cBhvr>
                                        <p:cTn id="12" dur="500"/>
                                        <p:tgtEl>
                                          <p:spTgt spid="7">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7">
                                            <p:txEl>
                                              <p:pRg st="8" end="8"/>
                                            </p:txEl>
                                          </p:spTgt>
                                        </p:tgtEl>
                                        <p:attrNameLst>
                                          <p:attrName>style.visibility</p:attrName>
                                        </p:attrNameLst>
                                      </p:cBhvr>
                                      <p:to>
                                        <p:strVal val="visible"/>
                                      </p:to>
                                    </p:set>
                                    <p:animEffect transition="in" filter="wipe(left)">
                                      <p:cBhvr>
                                        <p:cTn id="1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04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317701" y="3160928"/>
              <a:ext cx="9917491"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Benefit of Labels in NetworkPolicy.</a:t>
              </a:r>
            </a:p>
          </p:txBody>
        </p:sp>
      </p:grpSp>
    </p:spTree>
    <p:extLst>
      <p:ext uri="{BB962C8B-B14F-4D97-AF65-F5344CB8AC3E}">
        <p14:creationId xmlns:p14="http://schemas.microsoft.com/office/powerpoint/2010/main" val="177781397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35545-7467-4B78-A6BE-6AAB74DAF1FB}"/>
              </a:ext>
            </a:extLst>
          </p:cNvPr>
          <p:cNvSpPr>
            <a:spLocks noGrp="1"/>
          </p:cNvSpPr>
          <p:nvPr>
            <p:ph type="title"/>
          </p:nvPr>
        </p:nvSpPr>
        <p:spPr>
          <a:xfrm>
            <a:off x="2433918" y="0"/>
            <a:ext cx="6494929" cy="1325563"/>
          </a:xfrm>
        </p:spPr>
        <p:txBody>
          <a:bodyPr>
            <a:normAutofit/>
          </a:bodyPr>
          <a:lstStyle/>
          <a:p>
            <a:r>
              <a:rPr lang="en-US" b="1" dirty="0">
                <a:solidFill>
                  <a:schemeClr val="accent2"/>
                </a:solidFill>
              </a:rPr>
              <a:t>NetworkPolicy topics</a:t>
            </a:r>
            <a:endParaRPr lang="en-US" dirty="0">
              <a:solidFill>
                <a:schemeClr val="accent2"/>
              </a:solidFill>
            </a:endParaRPr>
          </a:p>
        </p:txBody>
      </p:sp>
      <p:sp>
        <p:nvSpPr>
          <p:cNvPr id="3" name="Content Placeholder 2">
            <a:extLst>
              <a:ext uri="{FF2B5EF4-FFF2-40B4-BE49-F238E27FC236}">
                <a16:creationId xmlns:a16="http://schemas.microsoft.com/office/drawing/2014/main" id="{78854B53-9469-4572-BB05-1B094482C128}"/>
              </a:ext>
            </a:extLst>
          </p:cNvPr>
          <p:cNvSpPr>
            <a:spLocks noGrp="1"/>
          </p:cNvSpPr>
          <p:nvPr>
            <p:ph idx="1"/>
          </p:nvPr>
        </p:nvSpPr>
        <p:spPr>
          <a:xfrm>
            <a:off x="838200" y="1690688"/>
            <a:ext cx="10792865" cy="4351338"/>
          </a:xfrm>
        </p:spPr>
        <p:txBody>
          <a:bodyPr>
            <a:normAutofit/>
          </a:bodyPr>
          <a:lstStyle/>
          <a:p>
            <a:pPr marL="514350" indent="-514350">
              <a:buFont typeface="+mj-lt"/>
              <a:buAutoNum type="arabicPeriod"/>
            </a:pPr>
            <a:r>
              <a:rPr lang="en-US" sz="4000" dirty="0">
                <a:solidFill>
                  <a:schemeClr val="bg1"/>
                </a:solidFill>
              </a:rPr>
              <a:t>What  is  NetworkPolicy?</a:t>
            </a:r>
          </a:p>
          <a:p>
            <a:pPr marL="514350" indent="-514350">
              <a:buFont typeface="+mj-lt"/>
              <a:buAutoNum type="arabicPeriod"/>
            </a:pPr>
            <a:r>
              <a:rPr lang="en-US" sz="4000" dirty="0">
                <a:solidFill>
                  <a:schemeClr val="bg1"/>
                </a:solidFill>
              </a:rPr>
              <a:t>Understanding the CNI</a:t>
            </a:r>
          </a:p>
          <a:p>
            <a:pPr marL="514350" indent="-514350">
              <a:buFont typeface="+mj-lt"/>
              <a:buAutoNum type="arabicPeriod"/>
            </a:pPr>
            <a:r>
              <a:rPr lang="en-US" sz="4000" dirty="0">
                <a:solidFill>
                  <a:schemeClr val="bg1"/>
                </a:solidFill>
              </a:rPr>
              <a:t>Pod isolations</a:t>
            </a:r>
          </a:p>
          <a:p>
            <a:pPr marL="514350" indent="-514350">
              <a:buFont typeface="+mj-lt"/>
              <a:buAutoNum type="arabicPeriod"/>
            </a:pPr>
            <a:r>
              <a:rPr lang="en-US" sz="4000" dirty="0">
                <a:solidFill>
                  <a:schemeClr val="bg1"/>
                </a:solidFill>
              </a:rPr>
              <a:t>Benefit of Labels in NetworkPolicy.</a:t>
            </a:r>
          </a:p>
          <a:p>
            <a:pPr marL="514350" indent="-514350">
              <a:buFont typeface="+mj-lt"/>
              <a:buAutoNum type="arabicPeriod"/>
            </a:pPr>
            <a:r>
              <a:rPr lang="en-US" sz="4000" dirty="0">
                <a:solidFill>
                  <a:schemeClr val="bg1"/>
                </a:solidFill>
              </a:rPr>
              <a:t>Anatomy of a NetworkPolicy.</a:t>
            </a:r>
          </a:p>
          <a:p>
            <a:pPr marL="514350" indent="-514350">
              <a:buFont typeface="+mj-lt"/>
              <a:buAutoNum type="arabicPeriod"/>
            </a:pPr>
            <a:r>
              <a:rPr lang="en-US" sz="4000" dirty="0">
                <a:solidFill>
                  <a:schemeClr val="bg1"/>
                </a:solidFill>
              </a:rPr>
              <a:t>Lab and exam preparation.</a:t>
            </a:r>
          </a:p>
        </p:txBody>
      </p:sp>
    </p:spTree>
    <p:custDataLst>
      <p:tags r:id="rId1"/>
    </p:custDataLst>
    <p:extLst>
      <p:ext uri="{BB962C8B-B14F-4D97-AF65-F5344CB8AC3E}">
        <p14:creationId xmlns:p14="http://schemas.microsoft.com/office/powerpoint/2010/main" val="40751479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E749CF-15E6-E64D-CCC9-CF76C6226694}"/>
              </a:ext>
            </a:extLst>
          </p:cNvPr>
          <p:cNvSpPr txBox="1"/>
          <p:nvPr/>
        </p:nvSpPr>
        <p:spPr>
          <a:xfrm>
            <a:off x="1" y="151179"/>
            <a:ext cx="12191999" cy="6555641"/>
          </a:xfrm>
          <a:prstGeom prst="rect">
            <a:avLst/>
          </a:prstGeom>
          <a:noFill/>
        </p:spPr>
        <p:txBody>
          <a:bodyPr wrap="square">
            <a:spAutoFit/>
          </a:bodyPr>
          <a:lstStyle/>
          <a:p>
            <a:r>
              <a:rPr lang="en-US" sz="2800" b="1" dirty="0">
                <a:solidFill>
                  <a:schemeClr val="bg1"/>
                </a:solidFill>
              </a:rPr>
              <a:t>                                               </a:t>
            </a:r>
            <a:r>
              <a:rPr lang="en-US" sz="2800" b="1" dirty="0" err="1">
                <a:solidFill>
                  <a:schemeClr val="bg1"/>
                </a:solidFill>
              </a:rPr>
              <a:t>labelSelector</a:t>
            </a:r>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p:txBody>
      </p:sp>
      <p:sp>
        <p:nvSpPr>
          <p:cNvPr id="4" name="Rectangle 3">
            <a:extLst>
              <a:ext uri="{FF2B5EF4-FFF2-40B4-BE49-F238E27FC236}">
                <a16:creationId xmlns:a16="http://schemas.microsoft.com/office/drawing/2014/main" id="{D57756B6-B111-1447-4A32-57A8A632FF12}"/>
              </a:ext>
            </a:extLst>
          </p:cNvPr>
          <p:cNvSpPr/>
          <p:nvPr/>
        </p:nvSpPr>
        <p:spPr>
          <a:xfrm>
            <a:off x="272143" y="925286"/>
            <a:ext cx="2362200" cy="3352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t>apiVersion: v1</a:t>
            </a:r>
          </a:p>
          <a:p>
            <a:r>
              <a:rPr lang="en-US" dirty="0"/>
              <a:t>kind: Pod</a:t>
            </a:r>
          </a:p>
          <a:p>
            <a:r>
              <a:rPr lang="en-US" dirty="0"/>
              <a:t>metadata:</a:t>
            </a:r>
          </a:p>
          <a:p>
            <a:r>
              <a:rPr lang="en-US" dirty="0"/>
              <a:t>  name: label-demo1</a:t>
            </a:r>
          </a:p>
          <a:p>
            <a:r>
              <a:rPr lang="en-US" dirty="0"/>
              <a:t>  labels:</a:t>
            </a:r>
          </a:p>
          <a:p>
            <a:r>
              <a:rPr lang="en-US" dirty="0"/>
              <a:t>    environment: prod</a:t>
            </a:r>
          </a:p>
          <a:p>
            <a:r>
              <a:rPr lang="en-US" dirty="0"/>
              <a:t>    tier: </a:t>
            </a:r>
            <a:r>
              <a:rPr lang="en-US" dirty="0" err="1"/>
              <a:t>api</a:t>
            </a:r>
            <a:endParaRPr lang="en-US" dirty="0"/>
          </a:p>
          <a:p>
            <a:r>
              <a:rPr lang="en-US" dirty="0"/>
              <a:t>    app: nginx</a:t>
            </a:r>
          </a:p>
          <a:p>
            <a:r>
              <a:rPr lang="en-US" dirty="0"/>
              <a:t>spec:</a:t>
            </a:r>
          </a:p>
          <a:p>
            <a:r>
              <a:rPr lang="en-US" dirty="0"/>
              <a:t>  containers:</a:t>
            </a:r>
          </a:p>
          <a:p>
            <a:r>
              <a:rPr lang="en-US" dirty="0"/>
              <a:t>  - name: nginx</a:t>
            </a:r>
          </a:p>
          <a:p>
            <a:r>
              <a:rPr lang="en-US" dirty="0"/>
              <a:t>    image: nginx:1.14.2</a:t>
            </a:r>
          </a:p>
        </p:txBody>
      </p:sp>
      <p:sp>
        <p:nvSpPr>
          <p:cNvPr id="6" name="Rectangle 5">
            <a:extLst>
              <a:ext uri="{FF2B5EF4-FFF2-40B4-BE49-F238E27FC236}">
                <a16:creationId xmlns:a16="http://schemas.microsoft.com/office/drawing/2014/main" id="{345B5EAC-9DE4-21E3-4267-AFE4CFAE3686}"/>
              </a:ext>
            </a:extLst>
          </p:cNvPr>
          <p:cNvSpPr/>
          <p:nvPr/>
        </p:nvSpPr>
        <p:spPr>
          <a:xfrm>
            <a:off x="2852058" y="941614"/>
            <a:ext cx="2590800" cy="3352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t>apiVersion: v1</a:t>
            </a:r>
          </a:p>
          <a:p>
            <a:r>
              <a:rPr lang="en-US" dirty="0"/>
              <a:t>kind: Pod</a:t>
            </a:r>
          </a:p>
          <a:p>
            <a:r>
              <a:rPr lang="en-US" dirty="0"/>
              <a:t>metadata:</a:t>
            </a:r>
          </a:p>
          <a:p>
            <a:r>
              <a:rPr lang="en-US" dirty="0"/>
              <a:t>  name: label-demo2</a:t>
            </a:r>
          </a:p>
          <a:p>
            <a:r>
              <a:rPr lang="en-US" dirty="0"/>
              <a:t>  labels:</a:t>
            </a:r>
          </a:p>
          <a:p>
            <a:r>
              <a:rPr lang="en-US" dirty="0"/>
              <a:t>    environment: pre-prod</a:t>
            </a:r>
          </a:p>
          <a:p>
            <a:r>
              <a:rPr lang="en-US" dirty="0"/>
              <a:t>    tier: </a:t>
            </a:r>
            <a:r>
              <a:rPr lang="en-US" dirty="0" err="1"/>
              <a:t>api</a:t>
            </a:r>
            <a:endParaRPr lang="en-US" dirty="0"/>
          </a:p>
          <a:p>
            <a:r>
              <a:rPr lang="en-US" dirty="0"/>
              <a:t>    app: nginx</a:t>
            </a:r>
          </a:p>
          <a:p>
            <a:r>
              <a:rPr lang="en-US" dirty="0"/>
              <a:t>spec:</a:t>
            </a:r>
          </a:p>
          <a:p>
            <a:r>
              <a:rPr lang="en-US" dirty="0"/>
              <a:t>  containers:</a:t>
            </a:r>
          </a:p>
          <a:p>
            <a:r>
              <a:rPr lang="en-US" dirty="0"/>
              <a:t>  - name: nginx</a:t>
            </a:r>
          </a:p>
          <a:p>
            <a:r>
              <a:rPr lang="en-US" dirty="0"/>
              <a:t>    image: nginx:1.14.2</a:t>
            </a:r>
          </a:p>
        </p:txBody>
      </p:sp>
      <p:sp>
        <p:nvSpPr>
          <p:cNvPr id="7" name="Rectangle 6">
            <a:extLst>
              <a:ext uri="{FF2B5EF4-FFF2-40B4-BE49-F238E27FC236}">
                <a16:creationId xmlns:a16="http://schemas.microsoft.com/office/drawing/2014/main" id="{C045A001-CD0F-81F5-7B96-4C848A1F6B2C}"/>
              </a:ext>
            </a:extLst>
          </p:cNvPr>
          <p:cNvSpPr/>
          <p:nvPr/>
        </p:nvSpPr>
        <p:spPr>
          <a:xfrm>
            <a:off x="5682342" y="957943"/>
            <a:ext cx="2286001" cy="338545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t>apiVersion: v1</a:t>
            </a:r>
          </a:p>
          <a:p>
            <a:r>
              <a:rPr lang="en-US" dirty="0"/>
              <a:t>kind: Pod</a:t>
            </a:r>
          </a:p>
          <a:p>
            <a:r>
              <a:rPr lang="en-US" dirty="0"/>
              <a:t>metadata:</a:t>
            </a:r>
          </a:p>
          <a:p>
            <a:r>
              <a:rPr lang="en-US" dirty="0"/>
              <a:t>  name: label-demo3</a:t>
            </a:r>
          </a:p>
          <a:p>
            <a:r>
              <a:rPr lang="en-US" dirty="0"/>
              <a:t>  labels:</a:t>
            </a:r>
          </a:p>
          <a:p>
            <a:r>
              <a:rPr lang="en-US" dirty="0"/>
              <a:t>    environment: prod</a:t>
            </a:r>
          </a:p>
          <a:p>
            <a:r>
              <a:rPr lang="en-US" dirty="0"/>
              <a:t>    tier: </a:t>
            </a:r>
            <a:r>
              <a:rPr lang="en-US" dirty="0" err="1"/>
              <a:t>db</a:t>
            </a:r>
            <a:endParaRPr lang="en-US" dirty="0"/>
          </a:p>
          <a:p>
            <a:r>
              <a:rPr lang="en-US" dirty="0"/>
              <a:t>    app: </a:t>
            </a:r>
            <a:r>
              <a:rPr lang="en-US" dirty="0" err="1"/>
              <a:t>mysql</a:t>
            </a:r>
            <a:endParaRPr lang="en-US" dirty="0"/>
          </a:p>
          <a:p>
            <a:r>
              <a:rPr lang="en-US" dirty="0"/>
              <a:t>spec:</a:t>
            </a:r>
          </a:p>
          <a:p>
            <a:r>
              <a:rPr lang="en-US" dirty="0"/>
              <a:t>  containers:</a:t>
            </a:r>
          </a:p>
          <a:p>
            <a:r>
              <a:rPr lang="en-US" dirty="0"/>
              <a:t>  - name: nginx</a:t>
            </a:r>
          </a:p>
          <a:p>
            <a:r>
              <a:rPr lang="en-US" dirty="0"/>
              <a:t>    image: nginx:1.14.2</a:t>
            </a:r>
          </a:p>
        </p:txBody>
      </p:sp>
      <p:sp>
        <p:nvSpPr>
          <p:cNvPr id="8" name="Rectangle 7">
            <a:extLst>
              <a:ext uri="{FF2B5EF4-FFF2-40B4-BE49-F238E27FC236}">
                <a16:creationId xmlns:a16="http://schemas.microsoft.com/office/drawing/2014/main" id="{F1CE0256-497F-B789-CAE5-792062E53F1A}"/>
              </a:ext>
            </a:extLst>
          </p:cNvPr>
          <p:cNvSpPr/>
          <p:nvPr/>
        </p:nvSpPr>
        <p:spPr>
          <a:xfrm>
            <a:off x="8490856" y="968829"/>
            <a:ext cx="2634343" cy="338545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t>apiVersion: v1</a:t>
            </a:r>
          </a:p>
          <a:p>
            <a:r>
              <a:rPr lang="en-US" dirty="0"/>
              <a:t>kind: Pod</a:t>
            </a:r>
          </a:p>
          <a:p>
            <a:r>
              <a:rPr lang="en-US" dirty="0"/>
              <a:t>metadata:</a:t>
            </a:r>
          </a:p>
          <a:p>
            <a:r>
              <a:rPr lang="en-US" dirty="0"/>
              <a:t>  name: label-demo4</a:t>
            </a:r>
          </a:p>
          <a:p>
            <a:r>
              <a:rPr lang="en-US" dirty="0"/>
              <a:t>  labels:</a:t>
            </a:r>
          </a:p>
          <a:p>
            <a:r>
              <a:rPr lang="en-US" dirty="0"/>
              <a:t>    environment: pre-prod</a:t>
            </a:r>
          </a:p>
          <a:p>
            <a:r>
              <a:rPr lang="en-US" dirty="0"/>
              <a:t>    tier: </a:t>
            </a:r>
            <a:r>
              <a:rPr lang="en-US" dirty="0" err="1"/>
              <a:t>db</a:t>
            </a:r>
            <a:endParaRPr lang="en-US" dirty="0"/>
          </a:p>
          <a:p>
            <a:r>
              <a:rPr lang="en-US" dirty="0"/>
              <a:t>    app: </a:t>
            </a:r>
            <a:r>
              <a:rPr lang="en-US" dirty="0" err="1"/>
              <a:t>mysql</a:t>
            </a:r>
            <a:endParaRPr lang="en-US" dirty="0"/>
          </a:p>
          <a:p>
            <a:r>
              <a:rPr lang="en-US" dirty="0"/>
              <a:t>spec:</a:t>
            </a:r>
          </a:p>
          <a:p>
            <a:r>
              <a:rPr lang="en-US" dirty="0"/>
              <a:t>  containers:</a:t>
            </a:r>
          </a:p>
          <a:p>
            <a:r>
              <a:rPr lang="en-US" dirty="0"/>
              <a:t>  - name: nginx</a:t>
            </a:r>
          </a:p>
          <a:p>
            <a:r>
              <a:rPr lang="en-US" dirty="0"/>
              <a:t>    image: nginx:1.14.2</a:t>
            </a:r>
          </a:p>
        </p:txBody>
      </p:sp>
      <p:sp>
        <p:nvSpPr>
          <p:cNvPr id="9" name="Rectangle 8">
            <a:extLst>
              <a:ext uri="{FF2B5EF4-FFF2-40B4-BE49-F238E27FC236}">
                <a16:creationId xmlns:a16="http://schemas.microsoft.com/office/drawing/2014/main" id="{7201CC16-610E-48EB-3F0B-A1B6ED533EE1}"/>
              </a:ext>
            </a:extLst>
          </p:cNvPr>
          <p:cNvSpPr/>
          <p:nvPr/>
        </p:nvSpPr>
        <p:spPr>
          <a:xfrm>
            <a:off x="293912" y="2329540"/>
            <a:ext cx="2340431" cy="88174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26B650D-B812-C0A8-700D-B8EAFB8987B6}"/>
              </a:ext>
            </a:extLst>
          </p:cNvPr>
          <p:cNvSpPr/>
          <p:nvPr/>
        </p:nvSpPr>
        <p:spPr>
          <a:xfrm>
            <a:off x="2873826" y="2329539"/>
            <a:ext cx="2569031" cy="88174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7384B8-4D2D-7E6B-D91A-8394449C9B3D}"/>
              </a:ext>
            </a:extLst>
          </p:cNvPr>
          <p:cNvSpPr/>
          <p:nvPr/>
        </p:nvSpPr>
        <p:spPr>
          <a:xfrm>
            <a:off x="5660573" y="2383971"/>
            <a:ext cx="2340431" cy="88174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1E3A6B-4C8E-C857-1880-564CF86493AF}"/>
              </a:ext>
            </a:extLst>
          </p:cNvPr>
          <p:cNvSpPr/>
          <p:nvPr/>
        </p:nvSpPr>
        <p:spPr>
          <a:xfrm>
            <a:off x="8469088" y="2383971"/>
            <a:ext cx="2634341" cy="88174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128F88B-8732-97F6-66D9-803D80FD0399}"/>
              </a:ext>
            </a:extLst>
          </p:cNvPr>
          <p:cNvSpPr/>
          <p:nvPr/>
        </p:nvSpPr>
        <p:spPr>
          <a:xfrm>
            <a:off x="925286" y="4953000"/>
            <a:ext cx="4071257" cy="1611086"/>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t>matchLabels: {}</a:t>
            </a:r>
          </a:p>
        </p:txBody>
      </p:sp>
      <p:sp>
        <p:nvSpPr>
          <p:cNvPr id="14" name="Rectangle 13">
            <a:extLst>
              <a:ext uri="{FF2B5EF4-FFF2-40B4-BE49-F238E27FC236}">
                <a16:creationId xmlns:a16="http://schemas.microsoft.com/office/drawing/2014/main" id="{3AD7A30C-3706-4C19-660D-4D029D4DFF44}"/>
              </a:ext>
            </a:extLst>
          </p:cNvPr>
          <p:cNvSpPr/>
          <p:nvPr/>
        </p:nvSpPr>
        <p:spPr>
          <a:xfrm>
            <a:off x="119743" y="838200"/>
            <a:ext cx="11234057" cy="3766457"/>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Arrow Connector 1">
            <a:extLst>
              <a:ext uri="{FF2B5EF4-FFF2-40B4-BE49-F238E27FC236}">
                <a16:creationId xmlns:a16="http://schemas.microsoft.com/office/drawing/2014/main" id="{BF230C3A-D6C7-1C98-F5A5-DD8BB9314E7B}"/>
              </a:ext>
            </a:extLst>
          </p:cNvPr>
          <p:cNvCxnSpPr>
            <a:cxnSpLocks/>
          </p:cNvCxnSpPr>
          <p:nvPr/>
        </p:nvCxnSpPr>
        <p:spPr>
          <a:xfrm>
            <a:off x="408650" y="2075902"/>
            <a:ext cx="1918091"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a:extLst>
              <a:ext uri="{FF2B5EF4-FFF2-40B4-BE49-F238E27FC236}">
                <a16:creationId xmlns:a16="http://schemas.microsoft.com/office/drawing/2014/main" id="{0C743FE4-467A-00CB-1ABC-7F9D3E1293F6}"/>
              </a:ext>
            </a:extLst>
          </p:cNvPr>
          <p:cNvCxnSpPr>
            <a:cxnSpLocks/>
          </p:cNvCxnSpPr>
          <p:nvPr/>
        </p:nvCxnSpPr>
        <p:spPr>
          <a:xfrm>
            <a:off x="2978326" y="2075902"/>
            <a:ext cx="1918091"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7B37C3ED-045D-5D7C-8386-637893611370}"/>
              </a:ext>
            </a:extLst>
          </p:cNvPr>
          <p:cNvCxnSpPr>
            <a:cxnSpLocks/>
          </p:cNvCxnSpPr>
          <p:nvPr/>
        </p:nvCxnSpPr>
        <p:spPr>
          <a:xfrm>
            <a:off x="5910140" y="2105721"/>
            <a:ext cx="1918091"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a:extLst>
              <a:ext uri="{FF2B5EF4-FFF2-40B4-BE49-F238E27FC236}">
                <a16:creationId xmlns:a16="http://schemas.microsoft.com/office/drawing/2014/main" id="{73DC2286-9194-2B7F-9B46-2E5822C22EB1}"/>
              </a:ext>
            </a:extLst>
          </p:cNvPr>
          <p:cNvCxnSpPr>
            <a:cxnSpLocks/>
          </p:cNvCxnSpPr>
          <p:nvPr/>
        </p:nvCxnSpPr>
        <p:spPr>
          <a:xfrm>
            <a:off x="8688045" y="2105721"/>
            <a:ext cx="1918091"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EAC0425D-E5C8-A6D2-16A8-D4FD26324975}"/>
              </a:ext>
            </a:extLst>
          </p:cNvPr>
          <p:cNvCxnSpPr>
            <a:cxnSpLocks/>
          </p:cNvCxnSpPr>
          <p:nvPr/>
        </p:nvCxnSpPr>
        <p:spPr>
          <a:xfrm>
            <a:off x="293912" y="1526299"/>
            <a:ext cx="1055054"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20" name="Straight Arrow Connector 19">
            <a:extLst>
              <a:ext uri="{FF2B5EF4-FFF2-40B4-BE49-F238E27FC236}">
                <a16:creationId xmlns:a16="http://schemas.microsoft.com/office/drawing/2014/main" id="{01B04CC2-190D-5698-97E5-64658DFCDE68}"/>
              </a:ext>
            </a:extLst>
          </p:cNvPr>
          <p:cNvCxnSpPr>
            <a:cxnSpLocks/>
          </p:cNvCxnSpPr>
          <p:nvPr/>
        </p:nvCxnSpPr>
        <p:spPr>
          <a:xfrm>
            <a:off x="2873826" y="1531616"/>
            <a:ext cx="1055054"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7AEB2CA3-5F6F-7EFD-C9D6-28CF20F09412}"/>
              </a:ext>
            </a:extLst>
          </p:cNvPr>
          <p:cNvCxnSpPr>
            <a:cxnSpLocks/>
          </p:cNvCxnSpPr>
          <p:nvPr/>
        </p:nvCxnSpPr>
        <p:spPr>
          <a:xfrm>
            <a:off x="5760372" y="1602535"/>
            <a:ext cx="1055054"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id="{C20B64FF-1A7E-6711-E709-ABCEF6241F6E}"/>
              </a:ext>
            </a:extLst>
          </p:cNvPr>
          <p:cNvCxnSpPr>
            <a:cxnSpLocks/>
          </p:cNvCxnSpPr>
          <p:nvPr/>
        </p:nvCxnSpPr>
        <p:spPr>
          <a:xfrm>
            <a:off x="8565437" y="1602535"/>
            <a:ext cx="1055054"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575524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22" presetClass="entr" presetSubtype="8"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par>
                                <p:cTn id="29" presetID="22" presetClass="entr" presetSubtype="8"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par>
                                <p:cTn id="32" presetID="22" presetClass="entr" presetSubtype="8"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500"/>
                                        <p:tgtEl>
                                          <p:spTgt spid="2"/>
                                        </p:tgtEl>
                                      </p:cBhvr>
                                    </p:animEffect>
                                  </p:childTnLst>
                                </p:cTn>
                              </p:par>
                              <p:par>
                                <p:cTn id="40" presetID="22" presetClass="entr" presetSubtype="8"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par>
                                <p:cTn id="43" presetID="22" presetClass="entr" presetSubtype="8"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500"/>
                                        <p:tgtEl>
                                          <p:spTgt spid="16"/>
                                        </p:tgtEl>
                                      </p:cBhvr>
                                    </p:animEffect>
                                  </p:childTnLst>
                                </p:cTn>
                              </p:par>
                              <p:par>
                                <p:cTn id="46" presetID="22" presetClass="entr" presetSubtype="8"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heel(1)">
                                      <p:cBhvr>
                                        <p:cTn id="53" dur="2000"/>
                                        <p:tgtEl>
                                          <p:spTgt spid="9"/>
                                        </p:tgtEl>
                                      </p:cBhvr>
                                    </p:animEffect>
                                  </p:childTnLst>
                                </p:cTn>
                              </p:par>
                              <p:par>
                                <p:cTn id="54" presetID="21" presetClass="entr" presetSubtype="1"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heel(1)">
                                      <p:cBhvr>
                                        <p:cTn id="56" dur="2000"/>
                                        <p:tgtEl>
                                          <p:spTgt spid="10"/>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heel(1)">
                                      <p:cBhvr>
                                        <p:cTn id="59" dur="2000"/>
                                        <p:tgtEl>
                                          <p:spTgt spid="11"/>
                                        </p:tgtEl>
                                      </p:cBhvr>
                                    </p:animEffect>
                                  </p:childTnLst>
                                </p:cTn>
                              </p:par>
                              <p:par>
                                <p:cTn id="60" presetID="21" presetClass="entr" presetSubtype="1"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heel(1)">
                                      <p:cBhvr>
                                        <p:cTn id="62" dur="2000"/>
                                        <p:tgtEl>
                                          <p:spTgt spid="12"/>
                                        </p:tgtEl>
                                      </p:cBhvr>
                                    </p:animEffect>
                                  </p:childTnLst>
                                </p:cTn>
                              </p:par>
                              <p:par>
                                <p:cTn id="63" presetID="22" presetClass="exit" presetSubtype="4" fill="hold" nodeType="withEffect">
                                  <p:stCondLst>
                                    <p:cond delay="0"/>
                                  </p:stCondLst>
                                  <p:childTnLst>
                                    <p:animEffect transition="out" filter="wipe(down)">
                                      <p:cBhvr>
                                        <p:cTn id="64" dur="500"/>
                                        <p:tgtEl>
                                          <p:spTgt spid="2"/>
                                        </p:tgtEl>
                                      </p:cBhvr>
                                    </p:animEffect>
                                    <p:set>
                                      <p:cBhvr>
                                        <p:cTn id="65" dur="1" fill="hold">
                                          <p:stCondLst>
                                            <p:cond delay="499"/>
                                          </p:stCondLst>
                                        </p:cTn>
                                        <p:tgtEl>
                                          <p:spTgt spid="2"/>
                                        </p:tgtEl>
                                        <p:attrNameLst>
                                          <p:attrName>style.visibility</p:attrName>
                                        </p:attrNameLst>
                                      </p:cBhvr>
                                      <p:to>
                                        <p:strVal val="hidden"/>
                                      </p:to>
                                    </p:set>
                                  </p:childTnLst>
                                </p:cTn>
                              </p:par>
                              <p:par>
                                <p:cTn id="66" presetID="22" presetClass="exit" presetSubtype="4" fill="hold" nodeType="withEffect">
                                  <p:stCondLst>
                                    <p:cond delay="0"/>
                                  </p:stCondLst>
                                  <p:childTnLst>
                                    <p:animEffect transition="out" filter="wipe(down)">
                                      <p:cBhvr>
                                        <p:cTn id="67" dur="500"/>
                                        <p:tgtEl>
                                          <p:spTgt spid="15"/>
                                        </p:tgtEl>
                                      </p:cBhvr>
                                    </p:animEffect>
                                    <p:set>
                                      <p:cBhvr>
                                        <p:cTn id="68" dur="1" fill="hold">
                                          <p:stCondLst>
                                            <p:cond delay="499"/>
                                          </p:stCondLst>
                                        </p:cTn>
                                        <p:tgtEl>
                                          <p:spTgt spid="15"/>
                                        </p:tgtEl>
                                        <p:attrNameLst>
                                          <p:attrName>style.visibility</p:attrName>
                                        </p:attrNameLst>
                                      </p:cBhvr>
                                      <p:to>
                                        <p:strVal val="hidden"/>
                                      </p:to>
                                    </p:set>
                                  </p:childTnLst>
                                </p:cTn>
                              </p:par>
                              <p:par>
                                <p:cTn id="69" presetID="22" presetClass="exit" presetSubtype="4" fill="hold" nodeType="withEffect">
                                  <p:stCondLst>
                                    <p:cond delay="0"/>
                                  </p:stCondLst>
                                  <p:childTnLst>
                                    <p:animEffect transition="out" filter="wipe(down)">
                                      <p:cBhvr>
                                        <p:cTn id="70" dur="500"/>
                                        <p:tgtEl>
                                          <p:spTgt spid="16"/>
                                        </p:tgtEl>
                                      </p:cBhvr>
                                    </p:animEffect>
                                    <p:set>
                                      <p:cBhvr>
                                        <p:cTn id="71" dur="1" fill="hold">
                                          <p:stCondLst>
                                            <p:cond delay="499"/>
                                          </p:stCondLst>
                                        </p:cTn>
                                        <p:tgtEl>
                                          <p:spTgt spid="16"/>
                                        </p:tgtEl>
                                        <p:attrNameLst>
                                          <p:attrName>style.visibility</p:attrName>
                                        </p:attrNameLst>
                                      </p:cBhvr>
                                      <p:to>
                                        <p:strVal val="hidden"/>
                                      </p:to>
                                    </p:set>
                                  </p:childTnLst>
                                </p:cTn>
                              </p:par>
                              <p:par>
                                <p:cTn id="72" presetID="22" presetClass="exit" presetSubtype="4" fill="hold" nodeType="withEffect">
                                  <p:stCondLst>
                                    <p:cond delay="0"/>
                                  </p:stCondLst>
                                  <p:childTnLst>
                                    <p:animEffect transition="out" filter="wipe(down)">
                                      <p:cBhvr>
                                        <p:cTn id="73" dur="500"/>
                                        <p:tgtEl>
                                          <p:spTgt spid="17"/>
                                        </p:tgtEl>
                                      </p:cBhvr>
                                    </p:animEffect>
                                    <p:set>
                                      <p:cBhvr>
                                        <p:cTn id="74" dur="1" fill="hold">
                                          <p:stCondLst>
                                            <p:cond delay="499"/>
                                          </p:stCondLst>
                                        </p:cTn>
                                        <p:tgtEl>
                                          <p:spTgt spid="17"/>
                                        </p:tgtEl>
                                        <p:attrNameLst>
                                          <p:attrName>style.visibility</p:attrName>
                                        </p:attrNameLst>
                                      </p:cBhvr>
                                      <p:to>
                                        <p:strVal val="hidden"/>
                                      </p:to>
                                    </p:set>
                                  </p:childTnLst>
                                </p:cTn>
                              </p:par>
                              <p:par>
                                <p:cTn id="75" presetID="22" presetClass="exit" presetSubtype="4" fill="hold" nodeType="withEffect">
                                  <p:stCondLst>
                                    <p:cond delay="0"/>
                                  </p:stCondLst>
                                  <p:childTnLst>
                                    <p:animEffect transition="out" filter="wipe(down)">
                                      <p:cBhvr>
                                        <p:cTn id="76" dur="500"/>
                                        <p:tgtEl>
                                          <p:spTgt spid="18"/>
                                        </p:tgtEl>
                                      </p:cBhvr>
                                    </p:animEffect>
                                    <p:set>
                                      <p:cBhvr>
                                        <p:cTn id="77" dur="1" fill="hold">
                                          <p:stCondLst>
                                            <p:cond delay="499"/>
                                          </p:stCondLst>
                                        </p:cTn>
                                        <p:tgtEl>
                                          <p:spTgt spid="18"/>
                                        </p:tgtEl>
                                        <p:attrNameLst>
                                          <p:attrName>style.visibility</p:attrName>
                                        </p:attrNameLst>
                                      </p:cBhvr>
                                      <p:to>
                                        <p:strVal val="hidden"/>
                                      </p:to>
                                    </p:set>
                                  </p:childTnLst>
                                </p:cTn>
                              </p:par>
                              <p:par>
                                <p:cTn id="78" presetID="22" presetClass="exit" presetSubtype="4" fill="hold" nodeType="withEffect">
                                  <p:stCondLst>
                                    <p:cond delay="0"/>
                                  </p:stCondLst>
                                  <p:childTnLst>
                                    <p:animEffect transition="out" filter="wipe(down)">
                                      <p:cBhvr>
                                        <p:cTn id="79" dur="500"/>
                                        <p:tgtEl>
                                          <p:spTgt spid="20"/>
                                        </p:tgtEl>
                                      </p:cBhvr>
                                    </p:animEffect>
                                    <p:set>
                                      <p:cBhvr>
                                        <p:cTn id="80" dur="1" fill="hold">
                                          <p:stCondLst>
                                            <p:cond delay="499"/>
                                          </p:stCondLst>
                                        </p:cTn>
                                        <p:tgtEl>
                                          <p:spTgt spid="20"/>
                                        </p:tgtEl>
                                        <p:attrNameLst>
                                          <p:attrName>style.visibility</p:attrName>
                                        </p:attrNameLst>
                                      </p:cBhvr>
                                      <p:to>
                                        <p:strVal val="hidden"/>
                                      </p:to>
                                    </p:set>
                                  </p:childTnLst>
                                </p:cTn>
                              </p:par>
                              <p:par>
                                <p:cTn id="81" presetID="22" presetClass="exit" presetSubtype="4" fill="hold" nodeType="withEffect">
                                  <p:stCondLst>
                                    <p:cond delay="0"/>
                                  </p:stCondLst>
                                  <p:childTnLst>
                                    <p:animEffect transition="out" filter="wipe(down)">
                                      <p:cBhvr>
                                        <p:cTn id="82" dur="500"/>
                                        <p:tgtEl>
                                          <p:spTgt spid="21"/>
                                        </p:tgtEl>
                                      </p:cBhvr>
                                    </p:animEffect>
                                    <p:set>
                                      <p:cBhvr>
                                        <p:cTn id="83" dur="1" fill="hold">
                                          <p:stCondLst>
                                            <p:cond delay="499"/>
                                          </p:stCondLst>
                                        </p:cTn>
                                        <p:tgtEl>
                                          <p:spTgt spid="21"/>
                                        </p:tgtEl>
                                        <p:attrNameLst>
                                          <p:attrName>style.visibility</p:attrName>
                                        </p:attrNameLst>
                                      </p:cBhvr>
                                      <p:to>
                                        <p:strVal val="hidden"/>
                                      </p:to>
                                    </p:set>
                                  </p:childTnLst>
                                </p:cTn>
                              </p:par>
                              <p:par>
                                <p:cTn id="84" presetID="22" presetClass="exit" presetSubtype="4" fill="hold" nodeType="withEffect">
                                  <p:stCondLst>
                                    <p:cond delay="0"/>
                                  </p:stCondLst>
                                  <p:childTnLst>
                                    <p:animEffect transition="out" filter="wipe(down)">
                                      <p:cBhvr>
                                        <p:cTn id="85" dur="500"/>
                                        <p:tgtEl>
                                          <p:spTgt spid="22"/>
                                        </p:tgtEl>
                                      </p:cBhvr>
                                    </p:animEffect>
                                    <p:set>
                                      <p:cBhvr>
                                        <p:cTn id="86" dur="1" fill="hold">
                                          <p:stCondLst>
                                            <p:cond delay="499"/>
                                          </p:stCondLst>
                                        </p:cTn>
                                        <p:tgtEl>
                                          <p:spTgt spid="22"/>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fade">
                                      <p:cBhvr>
                                        <p:cTn id="91" dur="1000"/>
                                        <p:tgtEl>
                                          <p:spTgt spid="13"/>
                                        </p:tgtEl>
                                      </p:cBhvr>
                                    </p:animEffect>
                                    <p:anim calcmode="lin" valueType="num">
                                      <p:cBhvr>
                                        <p:cTn id="92" dur="1000" fill="hold"/>
                                        <p:tgtEl>
                                          <p:spTgt spid="13"/>
                                        </p:tgtEl>
                                        <p:attrNameLst>
                                          <p:attrName>ppt_x</p:attrName>
                                        </p:attrNameLst>
                                      </p:cBhvr>
                                      <p:tavLst>
                                        <p:tav tm="0">
                                          <p:val>
                                            <p:strVal val="#ppt_x"/>
                                          </p:val>
                                        </p:tav>
                                        <p:tav tm="100000">
                                          <p:val>
                                            <p:strVal val="#ppt_x"/>
                                          </p:val>
                                        </p:tav>
                                      </p:tavLst>
                                    </p:anim>
                                    <p:anim calcmode="lin" valueType="num">
                                      <p:cBhvr>
                                        <p:cTn id="9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1" presetClass="entr" presetSubtype="1" fill="hold" grpId="0" nodeType="click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wheel(1)">
                                      <p:cBhvr>
                                        <p:cTn id="98"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E749CF-15E6-E64D-CCC9-CF76C6226694}"/>
              </a:ext>
            </a:extLst>
          </p:cNvPr>
          <p:cNvSpPr txBox="1"/>
          <p:nvPr/>
        </p:nvSpPr>
        <p:spPr>
          <a:xfrm>
            <a:off x="1" y="151179"/>
            <a:ext cx="12191999" cy="6555641"/>
          </a:xfrm>
          <a:prstGeom prst="rect">
            <a:avLst/>
          </a:prstGeom>
          <a:noFill/>
        </p:spPr>
        <p:txBody>
          <a:bodyPr wrap="square">
            <a:spAutoFit/>
          </a:bodyPr>
          <a:lstStyle/>
          <a:p>
            <a:r>
              <a:rPr lang="en-US" sz="2800" b="1" dirty="0">
                <a:solidFill>
                  <a:schemeClr val="bg1"/>
                </a:solidFill>
              </a:rPr>
              <a:t>                                               </a:t>
            </a:r>
            <a:r>
              <a:rPr lang="en-US" sz="2800" b="1" dirty="0" err="1">
                <a:solidFill>
                  <a:schemeClr val="bg1"/>
                </a:solidFill>
              </a:rPr>
              <a:t>labelSelector</a:t>
            </a:r>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p:txBody>
      </p:sp>
      <p:sp>
        <p:nvSpPr>
          <p:cNvPr id="4" name="Rectangle 3">
            <a:extLst>
              <a:ext uri="{FF2B5EF4-FFF2-40B4-BE49-F238E27FC236}">
                <a16:creationId xmlns:a16="http://schemas.microsoft.com/office/drawing/2014/main" id="{D57756B6-B111-1447-4A32-57A8A632FF12}"/>
              </a:ext>
            </a:extLst>
          </p:cNvPr>
          <p:cNvSpPr/>
          <p:nvPr/>
        </p:nvSpPr>
        <p:spPr>
          <a:xfrm>
            <a:off x="272143" y="925286"/>
            <a:ext cx="2362200" cy="3352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t>apiVersion: v1</a:t>
            </a:r>
          </a:p>
          <a:p>
            <a:r>
              <a:rPr lang="en-US" dirty="0"/>
              <a:t>kind: Pod</a:t>
            </a:r>
          </a:p>
          <a:p>
            <a:r>
              <a:rPr lang="en-US" dirty="0"/>
              <a:t>metadata:</a:t>
            </a:r>
          </a:p>
          <a:p>
            <a:r>
              <a:rPr lang="en-US" dirty="0"/>
              <a:t>  name: label-demo1</a:t>
            </a:r>
          </a:p>
          <a:p>
            <a:r>
              <a:rPr lang="en-US" dirty="0"/>
              <a:t>  labels:</a:t>
            </a:r>
          </a:p>
          <a:p>
            <a:r>
              <a:rPr lang="en-US" dirty="0"/>
              <a:t>    environment: prod</a:t>
            </a:r>
          </a:p>
          <a:p>
            <a:r>
              <a:rPr lang="en-US" dirty="0"/>
              <a:t>    tier: </a:t>
            </a:r>
            <a:r>
              <a:rPr lang="en-US" dirty="0" err="1"/>
              <a:t>api</a:t>
            </a:r>
            <a:endParaRPr lang="en-US" dirty="0"/>
          </a:p>
          <a:p>
            <a:r>
              <a:rPr lang="en-US" dirty="0"/>
              <a:t>    app: nginx</a:t>
            </a:r>
          </a:p>
          <a:p>
            <a:r>
              <a:rPr lang="en-US" dirty="0"/>
              <a:t>spec:</a:t>
            </a:r>
          </a:p>
          <a:p>
            <a:r>
              <a:rPr lang="en-US" dirty="0"/>
              <a:t>  containers:</a:t>
            </a:r>
          </a:p>
          <a:p>
            <a:r>
              <a:rPr lang="en-US" dirty="0"/>
              <a:t>  - name: nginx</a:t>
            </a:r>
          </a:p>
          <a:p>
            <a:r>
              <a:rPr lang="en-US" dirty="0"/>
              <a:t>    image: nginx:1.14.2</a:t>
            </a:r>
          </a:p>
        </p:txBody>
      </p:sp>
      <p:sp>
        <p:nvSpPr>
          <p:cNvPr id="6" name="Rectangle 5">
            <a:extLst>
              <a:ext uri="{FF2B5EF4-FFF2-40B4-BE49-F238E27FC236}">
                <a16:creationId xmlns:a16="http://schemas.microsoft.com/office/drawing/2014/main" id="{345B5EAC-9DE4-21E3-4267-AFE4CFAE3686}"/>
              </a:ext>
            </a:extLst>
          </p:cNvPr>
          <p:cNvSpPr/>
          <p:nvPr/>
        </p:nvSpPr>
        <p:spPr>
          <a:xfrm>
            <a:off x="2852058" y="941614"/>
            <a:ext cx="2590800" cy="3352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t>apiVersion: v1</a:t>
            </a:r>
          </a:p>
          <a:p>
            <a:r>
              <a:rPr lang="en-US" dirty="0"/>
              <a:t>kind: Pod</a:t>
            </a:r>
          </a:p>
          <a:p>
            <a:r>
              <a:rPr lang="en-US" dirty="0"/>
              <a:t>metadata:</a:t>
            </a:r>
          </a:p>
          <a:p>
            <a:r>
              <a:rPr lang="en-US" dirty="0"/>
              <a:t>  name: label-demo2</a:t>
            </a:r>
          </a:p>
          <a:p>
            <a:r>
              <a:rPr lang="en-US" dirty="0"/>
              <a:t>  labels:</a:t>
            </a:r>
          </a:p>
          <a:p>
            <a:r>
              <a:rPr lang="en-US" dirty="0"/>
              <a:t>    environment: pre-prod</a:t>
            </a:r>
          </a:p>
          <a:p>
            <a:r>
              <a:rPr lang="en-US" dirty="0"/>
              <a:t>    tier: </a:t>
            </a:r>
            <a:r>
              <a:rPr lang="en-US" dirty="0" err="1"/>
              <a:t>api</a:t>
            </a:r>
            <a:endParaRPr lang="en-US" dirty="0"/>
          </a:p>
          <a:p>
            <a:r>
              <a:rPr lang="en-US" dirty="0"/>
              <a:t>    app: nginx</a:t>
            </a:r>
          </a:p>
          <a:p>
            <a:r>
              <a:rPr lang="en-US" dirty="0"/>
              <a:t>spec:</a:t>
            </a:r>
          </a:p>
          <a:p>
            <a:r>
              <a:rPr lang="en-US" dirty="0"/>
              <a:t>  containers:</a:t>
            </a:r>
          </a:p>
          <a:p>
            <a:r>
              <a:rPr lang="en-US" dirty="0"/>
              <a:t>  - name: nginx</a:t>
            </a:r>
          </a:p>
          <a:p>
            <a:r>
              <a:rPr lang="en-US" dirty="0"/>
              <a:t>    image: nginx:1.14.2</a:t>
            </a:r>
          </a:p>
        </p:txBody>
      </p:sp>
      <p:sp>
        <p:nvSpPr>
          <p:cNvPr id="7" name="Rectangle 6">
            <a:extLst>
              <a:ext uri="{FF2B5EF4-FFF2-40B4-BE49-F238E27FC236}">
                <a16:creationId xmlns:a16="http://schemas.microsoft.com/office/drawing/2014/main" id="{C045A001-CD0F-81F5-7B96-4C848A1F6B2C}"/>
              </a:ext>
            </a:extLst>
          </p:cNvPr>
          <p:cNvSpPr/>
          <p:nvPr/>
        </p:nvSpPr>
        <p:spPr>
          <a:xfrm>
            <a:off x="5682342" y="957943"/>
            <a:ext cx="2286001" cy="338545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t>apiVersion: v1</a:t>
            </a:r>
          </a:p>
          <a:p>
            <a:r>
              <a:rPr lang="en-US" dirty="0"/>
              <a:t>kind: Pod</a:t>
            </a:r>
          </a:p>
          <a:p>
            <a:r>
              <a:rPr lang="en-US" dirty="0"/>
              <a:t>metadata:</a:t>
            </a:r>
          </a:p>
          <a:p>
            <a:r>
              <a:rPr lang="en-US" dirty="0"/>
              <a:t>  name: label-demo3</a:t>
            </a:r>
          </a:p>
          <a:p>
            <a:r>
              <a:rPr lang="en-US" dirty="0"/>
              <a:t>  labels:</a:t>
            </a:r>
          </a:p>
          <a:p>
            <a:r>
              <a:rPr lang="en-US" dirty="0"/>
              <a:t>    environment: prod</a:t>
            </a:r>
          </a:p>
          <a:p>
            <a:r>
              <a:rPr lang="en-US" dirty="0"/>
              <a:t>    tier: </a:t>
            </a:r>
            <a:r>
              <a:rPr lang="en-US" dirty="0" err="1"/>
              <a:t>db</a:t>
            </a:r>
            <a:endParaRPr lang="en-US" dirty="0"/>
          </a:p>
          <a:p>
            <a:r>
              <a:rPr lang="en-US" dirty="0"/>
              <a:t>    app: </a:t>
            </a:r>
            <a:r>
              <a:rPr lang="en-US" dirty="0" err="1"/>
              <a:t>mysql</a:t>
            </a:r>
            <a:endParaRPr lang="en-US" dirty="0"/>
          </a:p>
          <a:p>
            <a:r>
              <a:rPr lang="en-US" dirty="0"/>
              <a:t>spec:</a:t>
            </a:r>
          </a:p>
          <a:p>
            <a:r>
              <a:rPr lang="en-US" dirty="0"/>
              <a:t>  containers:</a:t>
            </a:r>
          </a:p>
          <a:p>
            <a:r>
              <a:rPr lang="en-US" dirty="0"/>
              <a:t>  - name: nginx</a:t>
            </a:r>
          </a:p>
          <a:p>
            <a:r>
              <a:rPr lang="en-US" dirty="0"/>
              <a:t>    image: nginx:1.14.2</a:t>
            </a:r>
          </a:p>
        </p:txBody>
      </p:sp>
      <p:sp>
        <p:nvSpPr>
          <p:cNvPr id="8" name="Rectangle 7">
            <a:extLst>
              <a:ext uri="{FF2B5EF4-FFF2-40B4-BE49-F238E27FC236}">
                <a16:creationId xmlns:a16="http://schemas.microsoft.com/office/drawing/2014/main" id="{F1CE0256-497F-B789-CAE5-792062E53F1A}"/>
              </a:ext>
            </a:extLst>
          </p:cNvPr>
          <p:cNvSpPr/>
          <p:nvPr/>
        </p:nvSpPr>
        <p:spPr>
          <a:xfrm>
            <a:off x="8490856" y="968829"/>
            <a:ext cx="2634343" cy="338545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t>apiVersion: v1</a:t>
            </a:r>
          </a:p>
          <a:p>
            <a:r>
              <a:rPr lang="en-US" dirty="0"/>
              <a:t>kind: Pod</a:t>
            </a:r>
          </a:p>
          <a:p>
            <a:r>
              <a:rPr lang="en-US" dirty="0"/>
              <a:t>metadata:</a:t>
            </a:r>
          </a:p>
          <a:p>
            <a:r>
              <a:rPr lang="en-US" dirty="0"/>
              <a:t>  name: label-demo4</a:t>
            </a:r>
          </a:p>
          <a:p>
            <a:r>
              <a:rPr lang="en-US" dirty="0"/>
              <a:t>  labels:</a:t>
            </a:r>
          </a:p>
          <a:p>
            <a:r>
              <a:rPr lang="en-US" dirty="0"/>
              <a:t>    environment: pre-prod</a:t>
            </a:r>
          </a:p>
          <a:p>
            <a:r>
              <a:rPr lang="en-US" dirty="0"/>
              <a:t>    tier: </a:t>
            </a:r>
            <a:r>
              <a:rPr lang="en-US" dirty="0" err="1"/>
              <a:t>db</a:t>
            </a:r>
            <a:endParaRPr lang="en-US" dirty="0"/>
          </a:p>
          <a:p>
            <a:r>
              <a:rPr lang="en-US" dirty="0"/>
              <a:t>    app: </a:t>
            </a:r>
            <a:r>
              <a:rPr lang="en-US" dirty="0" err="1"/>
              <a:t>mysql</a:t>
            </a:r>
            <a:endParaRPr lang="en-US" dirty="0"/>
          </a:p>
          <a:p>
            <a:r>
              <a:rPr lang="en-US" dirty="0"/>
              <a:t>spec:</a:t>
            </a:r>
          </a:p>
          <a:p>
            <a:r>
              <a:rPr lang="en-US" dirty="0"/>
              <a:t>  containers:</a:t>
            </a:r>
          </a:p>
          <a:p>
            <a:r>
              <a:rPr lang="en-US" dirty="0"/>
              <a:t>  - name: nginx</a:t>
            </a:r>
          </a:p>
          <a:p>
            <a:r>
              <a:rPr lang="en-US" dirty="0"/>
              <a:t>    image: nginx:1.14.2</a:t>
            </a:r>
          </a:p>
        </p:txBody>
      </p:sp>
      <p:sp>
        <p:nvSpPr>
          <p:cNvPr id="9" name="Rectangle 8">
            <a:extLst>
              <a:ext uri="{FF2B5EF4-FFF2-40B4-BE49-F238E27FC236}">
                <a16:creationId xmlns:a16="http://schemas.microsoft.com/office/drawing/2014/main" id="{7201CC16-610E-48EB-3F0B-A1B6ED533EE1}"/>
              </a:ext>
            </a:extLst>
          </p:cNvPr>
          <p:cNvSpPr/>
          <p:nvPr/>
        </p:nvSpPr>
        <p:spPr>
          <a:xfrm>
            <a:off x="293912" y="2329540"/>
            <a:ext cx="2340431" cy="88174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26B650D-B812-C0A8-700D-B8EAFB8987B6}"/>
              </a:ext>
            </a:extLst>
          </p:cNvPr>
          <p:cNvSpPr/>
          <p:nvPr/>
        </p:nvSpPr>
        <p:spPr>
          <a:xfrm>
            <a:off x="2873826" y="2329539"/>
            <a:ext cx="2569031" cy="88174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7384B8-4D2D-7E6B-D91A-8394449C9B3D}"/>
              </a:ext>
            </a:extLst>
          </p:cNvPr>
          <p:cNvSpPr/>
          <p:nvPr/>
        </p:nvSpPr>
        <p:spPr>
          <a:xfrm>
            <a:off x="5660573" y="2383971"/>
            <a:ext cx="2340431" cy="88174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1E3A6B-4C8E-C857-1880-564CF86493AF}"/>
              </a:ext>
            </a:extLst>
          </p:cNvPr>
          <p:cNvSpPr/>
          <p:nvPr/>
        </p:nvSpPr>
        <p:spPr>
          <a:xfrm>
            <a:off x="8469088" y="2383971"/>
            <a:ext cx="2634341" cy="88174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75EB845-2509-94BF-5F3D-1B7B63E53E25}"/>
              </a:ext>
            </a:extLst>
          </p:cNvPr>
          <p:cNvSpPr/>
          <p:nvPr/>
        </p:nvSpPr>
        <p:spPr>
          <a:xfrm>
            <a:off x="446309" y="2601685"/>
            <a:ext cx="1164778" cy="326573"/>
          </a:xfrm>
          <a:prstGeom prst="rect">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A95D26-E7BB-6B9B-AEAC-BF2D301D57BA}"/>
              </a:ext>
            </a:extLst>
          </p:cNvPr>
          <p:cNvSpPr/>
          <p:nvPr/>
        </p:nvSpPr>
        <p:spPr>
          <a:xfrm>
            <a:off x="3058883" y="2618014"/>
            <a:ext cx="1164778" cy="326573"/>
          </a:xfrm>
          <a:prstGeom prst="rect">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C9AF72A-350A-C871-8752-436D328D3883}"/>
              </a:ext>
            </a:extLst>
          </p:cNvPr>
          <p:cNvSpPr/>
          <p:nvPr/>
        </p:nvSpPr>
        <p:spPr>
          <a:xfrm>
            <a:off x="925286" y="4953000"/>
            <a:ext cx="4082143" cy="1753820"/>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t>matchLabels:</a:t>
            </a:r>
          </a:p>
          <a:p>
            <a:pPr algn="ctr"/>
            <a:r>
              <a:rPr lang="en-US" sz="2800" b="1" dirty="0"/>
              <a:t>tier: </a:t>
            </a:r>
            <a:r>
              <a:rPr lang="en-US" sz="2800" b="1" dirty="0" err="1"/>
              <a:t>api</a:t>
            </a:r>
            <a:endParaRPr lang="en-US" sz="2800" b="1" dirty="0"/>
          </a:p>
        </p:txBody>
      </p:sp>
      <p:sp>
        <p:nvSpPr>
          <p:cNvPr id="15" name="Rectangle 14">
            <a:extLst>
              <a:ext uri="{FF2B5EF4-FFF2-40B4-BE49-F238E27FC236}">
                <a16:creationId xmlns:a16="http://schemas.microsoft.com/office/drawing/2014/main" id="{9D9CCF1E-68C4-D177-8891-7A9CE3C3D31B}"/>
              </a:ext>
            </a:extLst>
          </p:cNvPr>
          <p:cNvSpPr/>
          <p:nvPr/>
        </p:nvSpPr>
        <p:spPr>
          <a:xfrm>
            <a:off x="2291436" y="5769427"/>
            <a:ext cx="1442363" cy="468087"/>
          </a:xfrm>
          <a:prstGeom prst="rect">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23D1841-E29A-42F5-3B13-F3B145DF1160}"/>
              </a:ext>
            </a:extLst>
          </p:cNvPr>
          <p:cNvSpPr/>
          <p:nvPr/>
        </p:nvSpPr>
        <p:spPr>
          <a:xfrm>
            <a:off x="111574" y="778328"/>
            <a:ext cx="5429255" cy="3766457"/>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8756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repeatCount="indefinite"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21" presetClass="entr" presetSubtype="1" repeatCount="indefinite"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heel(1)">
                                      <p:cBhvr>
                                        <p:cTn id="13" dur="2000"/>
                                        <p:tgtEl>
                                          <p:spTgt spid="15"/>
                                        </p:tgtEl>
                                      </p:cBhvr>
                                    </p:animEffect>
                                  </p:childTnLst>
                                </p:cTn>
                              </p:par>
                            </p:childTnLst>
                          </p:cTn>
                        </p:par>
                        <p:par>
                          <p:cTn id="14" fill="hold">
                            <p:stCondLst>
                              <p:cond delay="2000"/>
                            </p:stCondLst>
                            <p:childTnLst>
                              <p:par>
                                <p:cTn id="15" presetID="21" presetClass="entr" presetSubtype="1" fill="hold" grpId="0" nodeType="afterEffect">
                                  <p:stCondLst>
                                    <p:cond delay="1000"/>
                                  </p:stCondLst>
                                  <p:childTnLst>
                                    <p:set>
                                      <p:cBhvr>
                                        <p:cTn id="16" dur="1" fill="hold">
                                          <p:stCondLst>
                                            <p:cond delay="0"/>
                                          </p:stCondLst>
                                        </p:cTn>
                                        <p:tgtEl>
                                          <p:spTgt spid="16"/>
                                        </p:tgtEl>
                                        <p:attrNameLst>
                                          <p:attrName>style.visibility</p:attrName>
                                        </p:attrNameLst>
                                      </p:cBhvr>
                                      <p:to>
                                        <p:strVal val="visible"/>
                                      </p:to>
                                    </p:set>
                                    <p:animEffect transition="in" filter="wheel(1)">
                                      <p:cBhvr>
                                        <p:cTn id="1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E749CF-15E6-E64D-CCC9-CF76C6226694}"/>
              </a:ext>
            </a:extLst>
          </p:cNvPr>
          <p:cNvSpPr txBox="1"/>
          <p:nvPr/>
        </p:nvSpPr>
        <p:spPr>
          <a:xfrm>
            <a:off x="1" y="151179"/>
            <a:ext cx="12191999" cy="6555641"/>
          </a:xfrm>
          <a:prstGeom prst="rect">
            <a:avLst/>
          </a:prstGeom>
          <a:noFill/>
        </p:spPr>
        <p:txBody>
          <a:bodyPr wrap="square">
            <a:spAutoFit/>
          </a:bodyPr>
          <a:lstStyle/>
          <a:p>
            <a:r>
              <a:rPr lang="en-US" sz="2800" b="1" dirty="0">
                <a:solidFill>
                  <a:schemeClr val="bg1"/>
                </a:solidFill>
              </a:rPr>
              <a:t>                                               </a:t>
            </a:r>
            <a:r>
              <a:rPr lang="en-US" sz="2800" b="1" dirty="0" err="1">
                <a:solidFill>
                  <a:schemeClr val="bg1"/>
                </a:solidFill>
              </a:rPr>
              <a:t>labelSelector</a:t>
            </a:r>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p:txBody>
      </p:sp>
      <p:sp>
        <p:nvSpPr>
          <p:cNvPr id="4" name="Rectangle 3">
            <a:extLst>
              <a:ext uri="{FF2B5EF4-FFF2-40B4-BE49-F238E27FC236}">
                <a16:creationId xmlns:a16="http://schemas.microsoft.com/office/drawing/2014/main" id="{D57756B6-B111-1447-4A32-57A8A632FF12}"/>
              </a:ext>
            </a:extLst>
          </p:cNvPr>
          <p:cNvSpPr/>
          <p:nvPr/>
        </p:nvSpPr>
        <p:spPr>
          <a:xfrm>
            <a:off x="272143" y="925286"/>
            <a:ext cx="2362200" cy="3352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t>apiVersion: v1</a:t>
            </a:r>
          </a:p>
          <a:p>
            <a:r>
              <a:rPr lang="en-US" dirty="0"/>
              <a:t>kind: Pod</a:t>
            </a:r>
          </a:p>
          <a:p>
            <a:r>
              <a:rPr lang="en-US" dirty="0"/>
              <a:t>metadata:</a:t>
            </a:r>
          </a:p>
          <a:p>
            <a:r>
              <a:rPr lang="en-US" dirty="0"/>
              <a:t>  name: label-demo1</a:t>
            </a:r>
          </a:p>
          <a:p>
            <a:r>
              <a:rPr lang="en-US" dirty="0"/>
              <a:t>  labels:</a:t>
            </a:r>
          </a:p>
          <a:p>
            <a:r>
              <a:rPr lang="en-US" dirty="0"/>
              <a:t>    environment: prod</a:t>
            </a:r>
          </a:p>
          <a:p>
            <a:r>
              <a:rPr lang="en-US" dirty="0"/>
              <a:t>    tier: </a:t>
            </a:r>
            <a:r>
              <a:rPr lang="en-US" dirty="0" err="1"/>
              <a:t>api</a:t>
            </a:r>
            <a:endParaRPr lang="en-US" dirty="0"/>
          </a:p>
          <a:p>
            <a:r>
              <a:rPr lang="en-US" dirty="0"/>
              <a:t>    app: nginx</a:t>
            </a:r>
          </a:p>
          <a:p>
            <a:r>
              <a:rPr lang="en-US" dirty="0"/>
              <a:t>spec:</a:t>
            </a:r>
          </a:p>
          <a:p>
            <a:r>
              <a:rPr lang="en-US" dirty="0"/>
              <a:t>  containers:</a:t>
            </a:r>
          </a:p>
          <a:p>
            <a:r>
              <a:rPr lang="en-US" dirty="0"/>
              <a:t>  - name: nginx</a:t>
            </a:r>
          </a:p>
          <a:p>
            <a:r>
              <a:rPr lang="en-US" dirty="0"/>
              <a:t>    image: nginx:1.14.2</a:t>
            </a:r>
          </a:p>
        </p:txBody>
      </p:sp>
      <p:sp>
        <p:nvSpPr>
          <p:cNvPr id="6" name="Rectangle 5">
            <a:extLst>
              <a:ext uri="{FF2B5EF4-FFF2-40B4-BE49-F238E27FC236}">
                <a16:creationId xmlns:a16="http://schemas.microsoft.com/office/drawing/2014/main" id="{345B5EAC-9DE4-21E3-4267-AFE4CFAE3686}"/>
              </a:ext>
            </a:extLst>
          </p:cNvPr>
          <p:cNvSpPr/>
          <p:nvPr/>
        </p:nvSpPr>
        <p:spPr>
          <a:xfrm>
            <a:off x="2852058" y="941614"/>
            <a:ext cx="2590800" cy="33528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t>apiVersion: v1</a:t>
            </a:r>
          </a:p>
          <a:p>
            <a:r>
              <a:rPr lang="en-US" dirty="0"/>
              <a:t>kind: Pod</a:t>
            </a:r>
          </a:p>
          <a:p>
            <a:r>
              <a:rPr lang="en-US" dirty="0"/>
              <a:t>metadata:</a:t>
            </a:r>
          </a:p>
          <a:p>
            <a:r>
              <a:rPr lang="en-US" dirty="0"/>
              <a:t>  name: label-demo2</a:t>
            </a:r>
          </a:p>
          <a:p>
            <a:r>
              <a:rPr lang="en-US" dirty="0"/>
              <a:t>  labels:</a:t>
            </a:r>
          </a:p>
          <a:p>
            <a:r>
              <a:rPr lang="en-US" dirty="0"/>
              <a:t>    environment: pre-prod</a:t>
            </a:r>
          </a:p>
          <a:p>
            <a:r>
              <a:rPr lang="en-US" dirty="0"/>
              <a:t>    tier: </a:t>
            </a:r>
            <a:r>
              <a:rPr lang="en-US" dirty="0" err="1"/>
              <a:t>api</a:t>
            </a:r>
            <a:endParaRPr lang="en-US" dirty="0"/>
          </a:p>
          <a:p>
            <a:r>
              <a:rPr lang="en-US" dirty="0"/>
              <a:t>    app: nginx</a:t>
            </a:r>
          </a:p>
          <a:p>
            <a:r>
              <a:rPr lang="en-US" dirty="0"/>
              <a:t>spec:</a:t>
            </a:r>
          </a:p>
          <a:p>
            <a:r>
              <a:rPr lang="en-US" dirty="0"/>
              <a:t>  containers:</a:t>
            </a:r>
          </a:p>
          <a:p>
            <a:r>
              <a:rPr lang="en-US" dirty="0"/>
              <a:t>  - name: nginx</a:t>
            </a:r>
          </a:p>
          <a:p>
            <a:r>
              <a:rPr lang="en-US" dirty="0"/>
              <a:t>    image: nginx:1.14.2</a:t>
            </a:r>
          </a:p>
        </p:txBody>
      </p:sp>
      <p:sp>
        <p:nvSpPr>
          <p:cNvPr id="7" name="Rectangle 6">
            <a:extLst>
              <a:ext uri="{FF2B5EF4-FFF2-40B4-BE49-F238E27FC236}">
                <a16:creationId xmlns:a16="http://schemas.microsoft.com/office/drawing/2014/main" id="{C045A001-CD0F-81F5-7B96-4C848A1F6B2C}"/>
              </a:ext>
            </a:extLst>
          </p:cNvPr>
          <p:cNvSpPr/>
          <p:nvPr/>
        </p:nvSpPr>
        <p:spPr>
          <a:xfrm>
            <a:off x="5682342" y="957943"/>
            <a:ext cx="2286001" cy="338545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t>apiVersion: v1</a:t>
            </a:r>
          </a:p>
          <a:p>
            <a:r>
              <a:rPr lang="en-US" dirty="0"/>
              <a:t>kind: Pod</a:t>
            </a:r>
          </a:p>
          <a:p>
            <a:r>
              <a:rPr lang="en-US" dirty="0"/>
              <a:t>metadata:</a:t>
            </a:r>
          </a:p>
          <a:p>
            <a:r>
              <a:rPr lang="en-US" dirty="0"/>
              <a:t>  name: label-demo3</a:t>
            </a:r>
          </a:p>
          <a:p>
            <a:r>
              <a:rPr lang="en-US" dirty="0"/>
              <a:t>  labels:</a:t>
            </a:r>
          </a:p>
          <a:p>
            <a:r>
              <a:rPr lang="en-US" dirty="0"/>
              <a:t>    environment: prod</a:t>
            </a:r>
          </a:p>
          <a:p>
            <a:r>
              <a:rPr lang="en-US" dirty="0"/>
              <a:t>    tier: </a:t>
            </a:r>
            <a:r>
              <a:rPr lang="en-US" dirty="0" err="1"/>
              <a:t>db</a:t>
            </a:r>
            <a:endParaRPr lang="en-US" dirty="0"/>
          </a:p>
          <a:p>
            <a:r>
              <a:rPr lang="en-US" dirty="0"/>
              <a:t>    app: </a:t>
            </a:r>
            <a:r>
              <a:rPr lang="en-US" dirty="0" err="1"/>
              <a:t>mysql</a:t>
            </a:r>
            <a:endParaRPr lang="en-US" dirty="0"/>
          </a:p>
          <a:p>
            <a:r>
              <a:rPr lang="en-US" dirty="0"/>
              <a:t>spec:</a:t>
            </a:r>
          </a:p>
          <a:p>
            <a:r>
              <a:rPr lang="en-US" dirty="0"/>
              <a:t>  containers:</a:t>
            </a:r>
          </a:p>
          <a:p>
            <a:r>
              <a:rPr lang="en-US" dirty="0"/>
              <a:t>  - name: nginx</a:t>
            </a:r>
          </a:p>
          <a:p>
            <a:r>
              <a:rPr lang="en-US" dirty="0"/>
              <a:t>    image: nginx:1.14.2</a:t>
            </a:r>
          </a:p>
        </p:txBody>
      </p:sp>
      <p:sp>
        <p:nvSpPr>
          <p:cNvPr id="8" name="Rectangle 7">
            <a:extLst>
              <a:ext uri="{FF2B5EF4-FFF2-40B4-BE49-F238E27FC236}">
                <a16:creationId xmlns:a16="http://schemas.microsoft.com/office/drawing/2014/main" id="{F1CE0256-497F-B789-CAE5-792062E53F1A}"/>
              </a:ext>
            </a:extLst>
          </p:cNvPr>
          <p:cNvSpPr/>
          <p:nvPr/>
        </p:nvSpPr>
        <p:spPr>
          <a:xfrm>
            <a:off x="8490856" y="968829"/>
            <a:ext cx="2634343" cy="338545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t>apiVersion: v1</a:t>
            </a:r>
          </a:p>
          <a:p>
            <a:r>
              <a:rPr lang="en-US" dirty="0"/>
              <a:t>kind: Pod</a:t>
            </a:r>
          </a:p>
          <a:p>
            <a:r>
              <a:rPr lang="en-US" dirty="0"/>
              <a:t>metadata:</a:t>
            </a:r>
          </a:p>
          <a:p>
            <a:r>
              <a:rPr lang="en-US" dirty="0"/>
              <a:t>  name: label-demo4</a:t>
            </a:r>
          </a:p>
          <a:p>
            <a:r>
              <a:rPr lang="en-US" dirty="0"/>
              <a:t>  labels:</a:t>
            </a:r>
          </a:p>
          <a:p>
            <a:r>
              <a:rPr lang="en-US" dirty="0"/>
              <a:t>    environment: pre-prod</a:t>
            </a:r>
          </a:p>
          <a:p>
            <a:r>
              <a:rPr lang="en-US" dirty="0"/>
              <a:t>    tier: </a:t>
            </a:r>
            <a:r>
              <a:rPr lang="en-US" dirty="0" err="1"/>
              <a:t>db</a:t>
            </a:r>
            <a:endParaRPr lang="en-US" dirty="0"/>
          </a:p>
          <a:p>
            <a:r>
              <a:rPr lang="en-US" dirty="0"/>
              <a:t>    app: </a:t>
            </a:r>
            <a:r>
              <a:rPr lang="en-US" dirty="0" err="1"/>
              <a:t>mysql</a:t>
            </a:r>
            <a:endParaRPr lang="en-US" dirty="0"/>
          </a:p>
          <a:p>
            <a:r>
              <a:rPr lang="en-US" dirty="0"/>
              <a:t>spec:</a:t>
            </a:r>
          </a:p>
          <a:p>
            <a:r>
              <a:rPr lang="en-US" dirty="0"/>
              <a:t>  containers:</a:t>
            </a:r>
          </a:p>
          <a:p>
            <a:r>
              <a:rPr lang="en-US" dirty="0"/>
              <a:t>  - name: nginx</a:t>
            </a:r>
          </a:p>
          <a:p>
            <a:r>
              <a:rPr lang="en-US" dirty="0"/>
              <a:t>    image: nginx:1.14.2</a:t>
            </a:r>
          </a:p>
        </p:txBody>
      </p:sp>
      <p:sp>
        <p:nvSpPr>
          <p:cNvPr id="9" name="Rectangle 8">
            <a:extLst>
              <a:ext uri="{FF2B5EF4-FFF2-40B4-BE49-F238E27FC236}">
                <a16:creationId xmlns:a16="http://schemas.microsoft.com/office/drawing/2014/main" id="{7201CC16-610E-48EB-3F0B-A1B6ED533EE1}"/>
              </a:ext>
            </a:extLst>
          </p:cNvPr>
          <p:cNvSpPr/>
          <p:nvPr/>
        </p:nvSpPr>
        <p:spPr>
          <a:xfrm>
            <a:off x="293912" y="2329540"/>
            <a:ext cx="2340431" cy="88174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26B650D-B812-C0A8-700D-B8EAFB8987B6}"/>
              </a:ext>
            </a:extLst>
          </p:cNvPr>
          <p:cNvSpPr/>
          <p:nvPr/>
        </p:nvSpPr>
        <p:spPr>
          <a:xfrm>
            <a:off x="2873826" y="2329539"/>
            <a:ext cx="2569031" cy="88174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7384B8-4D2D-7E6B-D91A-8394449C9B3D}"/>
              </a:ext>
            </a:extLst>
          </p:cNvPr>
          <p:cNvSpPr/>
          <p:nvPr/>
        </p:nvSpPr>
        <p:spPr>
          <a:xfrm>
            <a:off x="5660573" y="2383971"/>
            <a:ext cx="2340431" cy="88174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1E3A6B-4C8E-C857-1880-564CF86493AF}"/>
              </a:ext>
            </a:extLst>
          </p:cNvPr>
          <p:cNvSpPr/>
          <p:nvPr/>
        </p:nvSpPr>
        <p:spPr>
          <a:xfrm>
            <a:off x="8469088" y="2383971"/>
            <a:ext cx="2634341" cy="88174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128F88B-8732-97F6-66D9-803D80FD0399}"/>
              </a:ext>
            </a:extLst>
          </p:cNvPr>
          <p:cNvSpPr/>
          <p:nvPr/>
        </p:nvSpPr>
        <p:spPr>
          <a:xfrm>
            <a:off x="925286" y="4953000"/>
            <a:ext cx="4071257" cy="1611086"/>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t>matchLabels:</a:t>
            </a:r>
          </a:p>
          <a:p>
            <a:pPr algn="ctr"/>
            <a:r>
              <a:rPr lang="en-US" sz="2800" b="1" dirty="0"/>
              <a:t>tier: </a:t>
            </a:r>
            <a:r>
              <a:rPr lang="en-US" sz="2800" b="1" dirty="0" err="1"/>
              <a:t>db</a:t>
            </a:r>
            <a:endParaRPr lang="en-US" sz="2800" b="1" dirty="0"/>
          </a:p>
        </p:txBody>
      </p:sp>
      <p:sp>
        <p:nvSpPr>
          <p:cNvPr id="2" name="Rectangle 1">
            <a:extLst>
              <a:ext uri="{FF2B5EF4-FFF2-40B4-BE49-F238E27FC236}">
                <a16:creationId xmlns:a16="http://schemas.microsoft.com/office/drawing/2014/main" id="{D75EB845-2509-94BF-5F3D-1B7B63E53E25}"/>
              </a:ext>
            </a:extLst>
          </p:cNvPr>
          <p:cNvSpPr/>
          <p:nvPr/>
        </p:nvSpPr>
        <p:spPr>
          <a:xfrm>
            <a:off x="5753100" y="2618014"/>
            <a:ext cx="1164778" cy="326573"/>
          </a:xfrm>
          <a:prstGeom prst="rect">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A95D26-E7BB-6B9B-AEAC-BF2D301D57BA}"/>
              </a:ext>
            </a:extLst>
          </p:cNvPr>
          <p:cNvSpPr/>
          <p:nvPr/>
        </p:nvSpPr>
        <p:spPr>
          <a:xfrm>
            <a:off x="8621480" y="2667000"/>
            <a:ext cx="1164778" cy="326573"/>
          </a:xfrm>
          <a:prstGeom prst="rect">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01FE33-C3C9-4DD9-DA8D-7DFE363A2121}"/>
              </a:ext>
            </a:extLst>
          </p:cNvPr>
          <p:cNvSpPr/>
          <p:nvPr/>
        </p:nvSpPr>
        <p:spPr>
          <a:xfrm>
            <a:off x="2269669" y="5769427"/>
            <a:ext cx="1431474" cy="457202"/>
          </a:xfrm>
          <a:prstGeom prst="rect">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BD5585F-FDF0-7E69-F8A1-F1DC872CCD73}"/>
              </a:ext>
            </a:extLst>
          </p:cNvPr>
          <p:cNvSpPr/>
          <p:nvPr/>
        </p:nvSpPr>
        <p:spPr>
          <a:xfrm>
            <a:off x="5551714" y="838200"/>
            <a:ext cx="5802086" cy="3766457"/>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8543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repeatCount="indefinite"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21" presetClass="entr" presetSubtype="1" repeatCount="indefinite"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childTnLst>
                          </p:cTn>
                        </p:par>
                        <p:par>
                          <p:cTn id="14" fill="hold">
                            <p:stCondLst>
                              <p:cond delay="2000"/>
                            </p:stCondLst>
                            <p:childTnLst>
                              <p:par>
                                <p:cTn id="15" presetID="21" presetClass="entr" presetSubtype="1" fill="hold" grpId="0" nodeType="afterEffect">
                                  <p:stCondLst>
                                    <p:cond delay="1000"/>
                                  </p:stCondLst>
                                  <p:childTnLst>
                                    <p:set>
                                      <p:cBhvr>
                                        <p:cTn id="16" dur="1" fill="hold">
                                          <p:stCondLst>
                                            <p:cond delay="0"/>
                                          </p:stCondLst>
                                        </p:cTn>
                                        <p:tgtEl>
                                          <p:spTgt spid="15"/>
                                        </p:tgtEl>
                                        <p:attrNameLst>
                                          <p:attrName>style.visibility</p:attrName>
                                        </p:attrNameLst>
                                      </p:cBhvr>
                                      <p:to>
                                        <p:strVal val="visible"/>
                                      </p:to>
                                    </p:set>
                                    <p:animEffect transition="in" filter="wheel(1)">
                                      <p:cBhvr>
                                        <p:cTn id="1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05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08677"/>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Anatomy of a NetworkPolicy </a:t>
              </a:r>
            </a:p>
          </p:txBody>
        </p:sp>
      </p:grpSp>
    </p:spTree>
    <p:extLst>
      <p:ext uri="{BB962C8B-B14F-4D97-AF65-F5344CB8AC3E}">
        <p14:creationId xmlns:p14="http://schemas.microsoft.com/office/powerpoint/2010/main" val="220575004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96CDAA-B188-16F5-243F-9E9A1685C7B1}"/>
              </a:ext>
            </a:extLst>
          </p:cNvPr>
          <p:cNvSpPr/>
          <p:nvPr/>
        </p:nvSpPr>
        <p:spPr>
          <a:xfrm>
            <a:off x="2144486" y="304800"/>
            <a:ext cx="10047514" cy="870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On which pods rule to be applied, thanks to </a:t>
            </a:r>
            <a:r>
              <a:rPr lang="en-US" sz="3200" dirty="0" err="1">
                <a:solidFill>
                  <a:schemeClr val="bg1"/>
                </a:solidFill>
              </a:rPr>
              <a:t>labelSelector</a:t>
            </a:r>
            <a:endParaRPr lang="en-US" sz="3200" dirty="0"/>
          </a:p>
        </p:txBody>
      </p:sp>
      <p:sp>
        <p:nvSpPr>
          <p:cNvPr id="5" name="Rectangle 4">
            <a:extLst>
              <a:ext uri="{FF2B5EF4-FFF2-40B4-BE49-F238E27FC236}">
                <a16:creationId xmlns:a16="http://schemas.microsoft.com/office/drawing/2014/main" id="{FB339315-C2C9-B535-5377-DC41CB996DB1}"/>
              </a:ext>
            </a:extLst>
          </p:cNvPr>
          <p:cNvSpPr/>
          <p:nvPr/>
        </p:nvSpPr>
        <p:spPr>
          <a:xfrm>
            <a:off x="3222172" y="2003627"/>
            <a:ext cx="1562099" cy="5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Ingress:</a:t>
            </a:r>
            <a:endParaRPr lang="en-US" dirty="0"/>
          </a:p>
        </p:txBody>
      </p:sp>
      <p:sp>
        <p:nvSpPr>
          <p:cNvPr id="6" name="Rectangle 5">
            <a:extLst>
              <a:ext uri="{FF2B5EF4-FFF2-40B4-BE49-F238E27FC236}">
                <a16:creationId xmlns:a16="http://schemas.microsoft.com/office/drawing/2014/main" id="{2F7E87ED-C111-55CA-71AD-D99E0A6FCA85}"/>
              </a:ext>
            </a:extLst>
          </p:cNvPr>
          <p:cNvSpPr/>
          <p:nvPr/>
        </p:nvSpPr>
        <p:spPr>
          <a:xfrm>
            <a:off x="2759528" y="4376310"/>
            <a:ext cx="5295900" cy="642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Ingress </a:t>
            </a:r>
            <a:r>
              <a:rPr lang="en-US" sz="2400" dirty="0">
                <a:solidFill>
                  <a:schemeClr val="bg1"/>
                </a:solidFill>
                <a:sym typeface="Wingdings" panose="05000000000000000000" pitchFamily="2" charset="2"/>
              </a:rPr>
              <a:t> Who can connect to this pod?</a:t>
            </a:r>
            <a:endParaRPr lang="en-US" sz="2400" dirty="0"/>
          </a:p>
        </p:txBody>
      </p:sp>
      <p:sp>
        <p:nvSpPr>
          <p:cNvPr id="7" name="Rectangle 6">
            <a:extLst>
              <a:ext uri="{FF2B5EF4-FFF2-40B4-BE49-F238E27FC236}">
                <a16:creationId xmlns:a16="http://schemas.microsoft.com/office/drawing/2014/main" id="{F15C504B-4EA8-6A48-BC86-260F1271C1A4}"/>
              </a:ext>
            </a:extLst>
          </p:cNvPr>
          <p:cNvSpPr/>
          <p:nvPr/>
        </p:nvSpPr>
        <p:spPr>
          <a:xfrm>
            <a:off x="348344" y="391627"/>
            <a:ext cx="1208314" cy="792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Pods</a:t>
            </a:r>
          </a:p>
        </p:txBody>
      </p:sp>
      <p:sp>
        <p:nvSpPr>
          <p:cNvPr id="10" name="Rectangle 9">
            <a:extLst>
              <a:ext uri="{FF2B5EF4-FFF2-40B4-BE49-F238E27FC236}">
                <a16:creationId xmlns:a16="http://schemas.microsoft.com/office/drawing/2014/main" id="{5D871714-84E7-FA62-B20E-D81FB7B0B5E9}"/>
              </a:ext>
            </a:extLst>
          </p:cNvPr>
          <p:cNvSpPr/>
          <p:nvPr/>
        </p:nvSpPr>
        <p:spPr>
          <a:xfrm>
            <a:off x="263978" y="2454854"/>
            <a:ext cx="1730829" cy="879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Direction</a:t>
            </a:r>
            <a:endParaRPr lang="en-US" dirty="0"/>
          </a:p>
        </p:txBody>
      </p:sp>
      <p:sp>
        <p:nvSpPr>
          <p:cNvPr id="11" name="Rectangle 10">
            <a:extLst>
              <a:ext uri="{FF2B5EF4-FFF2-40B4-BE49-F238E27FC236}">
                <a16:creationId xmlns:a16="http://schemas.microsoft.com/office/drawing/2014/main" id="{0BDC0CEA-3C2A-8D56-B6F3-121E99854EC8}"/>
              </a:ext>
            </a:extLst>
          </p:cNvPr>
          <p:cNvSpPr/>
          <p:nvPr/>
        </p:nvSpPr>
        <p:spPr>
          <a:xfrm>
            <a:off x="263978" y="4851286"/>
            <a:ext cx="1390652" cy="8793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Rules</a:t>
            </a:r>
          </a:p>
        </p:txBody>
      </p:sp>
      <p:sp>
        <p:nvSpPr>
          <p:cNvPr id="12" name="Rectangle 11">
            <a:extLst>
              <a:ext uri="{FF2B5EF4-FFF2-40B4-BE49-F238E27FC236}">
                <a16:creationId xmlns:a16="http://schemas.microsoft.com/office/drawing/2014/main" id="{02FAC77F-2806-9B14-F3B9-FCE6EC0631A6}"/>
              </a:ext>
            </a:extLst>
          </p:cNvPr>
          <p:cNvSpPr/>
          <p:nvPr/>
        </p:nvSpPr>
        <p:spPr>
          <a:xfrm>
            <a:off x="3222172" y="3083972"/>
            <a:ext cx="1404258" cy="5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Egress:</a:t>
            </a:r>
            <a:endParaRPr lang="en-US" dirty="0"/>
          </a:p>
        </p:txBody>
      </p:sp>
      <p:sp>
        <p:nvSpPr>
          <p:cNvPr id="13" name="Rectangle 12">
            <a:extLst>
              <a:ext uri="{FF2B5EF4-FFF2-40B4-BE49-F238E27FC236}">
                <a16:creationId xmlns:a16="http://schemas.microsoft.com/office/drawing/2014/main" id="{06DE278C-B603-7E73-7210-514EC26DB4E1}"/>
              </a:ext>
            </a:extLst>
          </p:cNvPr>
          <p:cNvSpPr/>
          <p:nvPr/>
        </p:nvSpPr>
        <p:spPr>
          <a:xfrm>
            <a:off x="5627914" y="1954113"/>
            <a:ext cx="1404258" cy="5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POD</a:t>
            </a:r>
            <a:endParaRPr lang="en-US" dirty="0"/>
          </a:p>
        </p:txBody>
      </p:sp>
      <p:sp>
        <p:nvSpPr>
          <p:cNvPr id="14" name="Arrow: Right 13">
            <a:extLst>
              <a:ext uri="{FF2B5EF4-FFF2-40B4-BE49-F238E27FC236}">
                <a16:creationId xmlns:a16="http://schemas.microsoft.com/office/drawing/2014/main" id="{587BE205-15A5-7022-E09C-913D50313F1D}"/>
              </a:ext>
            </a:extLst>
          </p:cNvPr>
          <p:cNvSpPr/>
          <p:nvPr/>
        </p:nvSpPr>
        <p:spPr>
          <a:xfrm>
            <a:off x="5018314" y="1910442"/>
            <a:ext cx="609600" cy="6422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C75677B-36E2-E762-89E5-8222E934FB41}"/>
              </a:ext>
            </a:extLst>
          </p:cNvPr>
          <p:cNvSpPr/>
          <p:nvPr/>
        </p:nvSpPr>
        <p:spPr>
          <a:xfrm>
            <a:off x="5627914" y="3110933"/>
            <a:ext cx="1404258" cy="55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POD</a:t>
            </a:r>
            <a:endParaRPr lang="en-US" dirty="0"/>
          </a:p>
        </p:txBody>
      </p:sp>
      <p:sp>
        <p:nvSpPr>
          <p:cNvPr id="16" name="Arrow: Right 15">
            <a:extLst>
              <a:ext uri="{FF2B5EF4-FFF2-40B4-BE49-F238E27FC236}">
                <a16:creationId xmlns:a16="http://schemas.microsoft.com/office/drawing/2014/main" id="{5FE1484E-6929-FA41-0546-95F8979D8B88}"/>
              </a:ext>
            </a:extLst>
          </p:cNvPr>
          <p:cNvSpPr/>
          <p:nvPr/>
        </p:nvSpPr>
        <p:spPr>
          <a:xfrm>
            <a:off x="7032172" y="3042937"/>
            <a:ext cx="609600" cy="64225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D3F5E847-DB9F-A2C2-72BA-D613491D4B73}"/>
              </a:ext>
            </a:extLst>
          </p:cNvPr>
          <p:cNvCxnSpPr>
            <a:stCxn id="10" idx="3"/>
            <a:endCxn id="5" idx="1"/>
          </p:cNvCxnSpPr>
          <p:nvPr/>
        </p:nvCxnSpPr>
        <p:spPr>
          <a:xfrm flipV="1">
            <a:off x="1994807" y="2281086"/>
            <a:ext cx="1227365" cy="613449"/>
          </a:xfrm>
          <a:prstGeom prst="straightConnector1">
            <a:avLst/>
          </a:prstGeom>
          <a:ln w="1143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01D135D-C02E-8DC5-CAA6-E393E41A1B53}"/>
              </a:ext>
            </a:extLst>
          </p:cNvPr>
          <p:cNvCxnSpPr>
            <a:cxnSpLocks/>
            <a:stCxn id="10" idx="3"/>
            <a:endCxn id="12" idx="1"/>
          </p:cNvCxnSpPr>
          <p:nvPr/>
        </p:nvCxnSpPr>
        <p:spPr>
          <a:xfrm>
            <a:off x="1994807" y="2894535"/>
            <a:ext cx="1227365" cy="466896"/>
          </a:xfrm>
          <a:prstGeom prst="straightConnector1">
            <a:avLst/>
          </a:prstGeom>
          <a:ln w="11430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2B50EED-9D14-80D1-21D1-5587F42621DB}"/>
              </a:ext>
            </a:extLst>
          </p:cNvPr>
          <p:cNvSpPr/>
          <p:nvPr/>
        </p:nvSpPr>
        <p:spPr>
          <a:xfrm>
            <a:off x="2759528" y="5552474"/>
            <a:ext cx="5480958" cy="870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Egress  </a:t>
            </a:r>
            <a:r>
              <a:rPr lang="en-US" sz="2400" dirty="0">
                <a:solidFill>
                  <a:schemeClr val="bg1"/>
                </a:solidFill>
                <a:sym typeface="Wingdings" panose="05000000000000000000" pitchFamily="2" charset="2"/>
              </a:rPr>
              <a:t> Where this pod can send traffic</a:t>
            </a:r>
            <a:r>
              <a:rPr lang="en-US" dirty="0">
                <a:solidFill>
                  <a:schemeClr val="bg1"/>
                </a:solidFill>
                <a:sym typeface="Wingdings" panose="05000000000000000000" pitchFamily="2" charset="2"/>
              </a:rPr>
              <a:t>?</a:t>
            </a:r>
            <a:endParaRPr lang="en-US" dirty="0"/>
          </a:p>
        </p:txBody>
      </p:sp>
      <p:cxnSp>
        <p:nvCxnSpPr>
          <p:cNvPr id="24" name="Straight Arrow Connector 23">
            <a:extLst>
              <a:ext uri="{FF2B5EF4-FFF2-40B4-BE49-F238E27FC236}">
                <a16:creationId xmlns:a16="http://schemas.microsoft.com/office/drawing/2014/main" id="{CD215A8F-2D6D-F862-62E6-7E0930A6EA1A}"/>
              </a:ext>
            </a:extLst>
          </p:cNvPr>
          <p:cNvCxnSpPr>
            <a:cxnSpLocks/>
            <a:stCxn id="11" idx="3"/>
            <a:endCxn id="6" idx="1"/>
          </p:cNvCxnSpPr>
          <p:nvPr/>
        </p:nvCxnSpPr>
        <p:spPr>
          <a:xfrm flipV="1">
            <a:off x="1654630" y="4697439"/>
            <a:ext cx="1104898" cy="593528"/>
          </a:xfrm>
          <a:prstGeom prst="straightConnector1">
            <a:avLst/>
          </a:prstGeom>
          <a:ln w="1143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C4D8C36-7B70-FF00-5233-E5897EDB364C}"/>
              </a:ext>
            </a:extLst>
          </p:cNvPr>
          <p:cNvCxnSpPr>
            <a:cxnSpLocks/>
            <a:stCxn id="11" idx="3"/>
            <a:endCxn id="23" idx="1"/>
          </p:cNvCxnSpPr>
          <p:nvPr/>
        </p:nvCxnSpPr>
        <p:spPr>
          <a:xfrm>
            <a:off x="1654630" y="5290967"/>
            <a:ext cx="1104898" cy="696936"/>
          </a:xfrm>
          <a:prstGeom prst="straightConnector1">
            <a:avLst/>
          </a:prstGeom>
          <a:ln w="1143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98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22" presetClass="entr" presetSubtype="8"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80">
                                          <p:stCondLst>
                                            <p:cond delay="0"/>
                                          </p:stCondLst>
                                        </p:cTn>
                                        <p:tgtEl>
                                          <p:spTgt spid="13"/>
                                        </p:tgtEl>
                                      </p:cBhvr>
                                    </p:animEffect>
                                    <p:anim calcmode="lin" valueType="num">
                                      <p:cBhvr>
                                        <p:cTn id="41"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6" dur="26">
                                          <p:stCondLst>
                                            <p:cond delay="650"/>
                                          </p:stCondLst>
                                        </p:cTn>
                                        <p:tgtEl>
                                          <p:spTgt spid="13"/>
                                        </p:tgtEl>
                                      </p:cBhvr>
                                      <p:to x="100000" y="60000"/>
                                    </p:animScale>
                                    <p:animScale>
                                      <p:cBhvr>
                                        <p:cTn id="47" dur="166" decel="50000">
                                          <p:stCondLst>
                                            <p:cond delay="676"/>
                                          </p:stCondLst>
                                        </p:cTn>
                                        <p:tgtEl>
                                          <p:spTgt spid="13"/>
                                        </p:tgtEl>
                                      </p:cBhvr>
                                      <p:to x="100000" y="100000"/>
                                    </p:animScale>
                                    <p:animScale>
                                      <p:cBhvr>
                                        <p:cTn id="48" dur="26">
                                          <p:stCondLst>
                                            <p:cond delay="1312"/>
                                          </p:stCondLst>
                                        </p:cTn>
                                        <p:tgtEl>
                                          <p:spTgt spid="13"/>
                                        </p:tgtEl>
                                      </p:cBhvr>
                                      <p:to x="100000" y="80000"/>
                                    </p:animScale>
                                    <p:animScale>
                                      <p:cBhvr>
                                        <p:cTn id="49" dur="166" decel="50000">
                                          <p:stCondLst>
                                            <p:cond delay="1338"/>
                                          </p:stCondLst>
                                        </p:cTn>
                                        <p:tgtEl>
                                          <p:spTgt spid="13"/>
                                        </p:tgtEl>
                                      </p:cBhvr>
                                      <p:to x="100000" y="100000"/>
                                    </p:animScale>
                                    <p:animScale>
                                      <p:cBhvr>
                                        <p:cTn id="50" dur="26">
                                          <p:stCondLst>
                                            <p:cond delay="1642"/>
                                          </p:stCondLst>
                                        </p:cTn>
                                        <p:tgtEl>
                                          <p:spTgt spid="13"/>
                                        </p:tgtEl>
                                      </p:cBhvr>
                                      <p:to x="100000" y="90000"/>
                                    </p:animScale>
                                    <p:animScale>
                                      <p:cBhvr>
                                        <p:cTn id="51" dur="166" decel="50000">
                                          <p:stCondLst>
                                            <p:cond delay="1668"/>
                                          </p:stCondLst>
                                        </p:cTn>
                                        <p:tgtEl>
                                          <p:spTgt spid="13"/>
                                        </p:tgtEl>
                                      </p:cBhvr>
                                      <p:to x="100000" y="100000"/>
                                    </p:animScale>
                                    <p:animScale>
                                      <p:cBhvr>
                                        <p:cTn id="52" dur="26">
                                          <p:stCondLst>
                                            <p:cond delay="1808"/>
                                          </p:stCondLst>
                                        </p:cTn>
                                        <p:tgtEl>
                                          <p:spTgt spid="13"/>
                                        </p:tgtEl>
                                      </p:cBhvr>
                                      <p:to x="100000" y="95000"/>
                                    </p:animScale>
                                    <p:animScale>
                                      <p:cBhvr>
                                        <p:cTn id="53" dur="166" decel="50000">
                                          <p:stCondLst>
                                            <p:cond delay="1834"/>
                                          </p:stCondLst>
                                        </p:cTn>
                                        <p:tgtEl>
                                          <p:spTgt spid="13"/>
                                        </p:tgtEl>
                                      </p:cBhvr>
                                      <p:to x="100000" y="100000"/>
                                    </p:animScale>
                                  </p:childTnLst>
                                </p:cTn>
                              </p:par>
                            </p:childTnLst>
                          </p:cTn>
                        </p:par>
                        <p:par>
                          <p:cTn id="54" fill="hold">
                            <p:stCondLst>
                              <p:cond delay="2000"/>
                            </p:stCondLst>
                            <p:childTnLst>
                              <p:par>
                                <p:cTn id="55" presetID="22" presetClass="entr" presetSubtype="8" repeatCount="indefinite" fill="hold" grpId="0" nodeType="afterEffect">
                                  <p:stCondLst>
                                    <p:cond delay="0"/>
                                  </p:stCondLst>
                                  <p:endCondLst>
                                    <p:cond evt="onNext" delay="0">
                                      <p:tgtEl>
                                        <p:sldTgt/>
                                      </p:tgtEl>
                                    </p:cond>
                                  </p:end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80">
                                          <p:stCondLst>
                                            <p:cond delay="0"/>
                                          </p:stCondLst>
                                        </p:cTn>
                                        <p:tgtEl>
                                          <p:spTgt spid="15"/>
                                        </p:tgtEl>
                                      </p:cBhvr>
                                    </p:animEffect>
                                    <p:anim calcmode="lin" valueType="num">
                                      <p:cBhvr>
                                        <p:cTn id="63"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64"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65"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66"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67"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68" dur="26">
                                          <p:stCondLst>
                                            <p:cond delay="650"/>
                                          </p:stCondLst>
                                        </p:cTn>
                                        <p:tgtEl>
                                          <p:spTgt spid="15"/>
                                        </p:tgtEl>
                                      </p:cBhvr>
                                      <p:to x="100000" y="60000"/>
                                    </p:animScale>
                                    <p:animScale>
                                      <p:cBhvr>
                                        <p:cTn id="69" dur="166" decel="50000">
                                          <p:stCondLst>
                                            <p:cond delay="676"/>
                                          </p:stCondLst>
                                        </p:cTn>
                                        <p:tgtEl>
                                          <p:spTgt spid="15"/>
                                        </p:tgtEl>
                                      </p:cBhvr>
                                      <p:to x="100000" y="100000"/>
                                    </p:animScale>
                                    <p:animScale>
                                      <p:cBhvr>
                                        <p:cTn id="70" dur="26">
                                          <p:stCondLst>
                                            <p:cond delay="1312"/>
                                          </p:stCondLst>
                                        </p:cTn>
                                        <p:tgtEl>
                                          <p:spTgt spid="15"/>
                                        </p:tgtEl>
                                      </p:cBhvr>
                                      <p:to x="100000" y="80000"/>
                                    </p:animScale>
                                    <p:animScale>
                                      <p:cBhvr>
                                        <p:cTn id="71" dur="166" decel="50000">
                                          <p:stCondLst>
                                            <p:cond delay="1338"/>
                                          </p:stCondLst>
                                        </p:cTn>
                                        <p:tgtEl>
                                          <p:spTgt spid="15"/>
                                        </p:tgtEl>
                                      </p:cBhvr>
                                      <p:to x="100000" y="100000"/>
                                    </p:animScale>
                                    <p:animScale>
                                      <p:cBhvr>
                                        <p:cTn id="72" dur="26">
                                          <p:stCondLst>
                                            <p:cond delay="1642"/>
                                          </p:stCondLst>
                                        </p:cTn>
                                        <p:tgtEl>
                                          <p:spTgt spid="15"/>
                                        </p:tgtEl>
                                      </p:cBhvr>
                                      <p:to x="100000" y="90000"/>
                                    </p:animScale>
                                    <p:animScale>
                                      <p:cBhvr>
                                        <p:cTn id="73" dur="166" decel="50000">
                                          <p:stCondLst>
                                            <p:cond delay="1668"/>
                                          </p:stCondLst>
                                        </p:cTn>
                                        <p:tgtEl>
                                          <p:spTgt spid="15"/>
                                        </p:tgtEl>
                                      </p:cBhvr>
                                      <p:to x="100000" y="100000"/>
                                    </p:animScale>
                                    <p:animScale>
                                      <p:cBhvr>
                                        <p:cTn id="74" dur="26">
                                          <p:stCondLst>
                                            <p:cond delay="1808"/>
                                          </p:stCondLst>
                                        </p:cTn>
                                        <p:tgtEl>
                                          <p:spTgt spid="15"/>
                                        </p:tgtEl>
                                      </p:cBhvr>
                                      <p:to x="100000" y="95000"/>
                                    </p:animScale>
                                    <p:animScale>
                                      <p:cBhvr>
                                        <p:cTn id="75" dur="166" decel="50000">
                                          <p:stCondLst>
                                            <p:cond delay="1834"/>
                                          </p:stCondLst>
                                        </p:cTn>
                                        <p:tgtEl>
                                          <p:spTgt spid="15"/>
                                        </p:tgtEl>
                                      </p:cBhvr>
                                      <p:to x="100000" y="100000"/>
                                    </p:animScale>
                                  </p:childTnLst>
                                </p:cTn>
                              </p:par>
                            </p:childTnLst>
                          </p:cTn>
                        </p:par>
                        <p:par>
                          <p:cTn id="76" fill="hold">
                            <p:stCondLst>
                              <p:cond delay="2000"/>
                            </p:stCondLst>
                            <p:childTnLst>
                              <p:par>
                                <p:cTn id="77" presetID="22" presetClass="entr" presetSubtype="8" repeatCount="indefinite" fill="hold" grpId="0" nodeType="afterEffect">
                                  <p:stCondLst>
                                    <p:cond delay="0"/>
                                  </p:stCondLst>
                                  <p:endCondLst>
                                    <p:cond evt="onNext" delay="0">
                                      <p:tgtEl>
                                        <p:sldTgt/>
                                      </p:tgtEl>
                                    </p:cond>
                                  </p:end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1"/>
                                        </p:tgtEl>
                                        <p:attrNameLst>
                                          <p:attrName>style.visibility</p:attrName>
                                        </p:attrNameLst>
                                      </p:cBhvr>
                                      <p:to>
                                        <p:strVal val="visible"/>
                                      </p:to>
                                    </p:set>
                                    <p:anim calcmode="lin" valueType="num">
                                      <p:cBhvr additive="base">
                                        <p:cTn id="84" dur="500" fill="hold"/>
                                        <p:tgtEl>
                                          <p:spTgt spid="11"/>
                                        </p:tgtEl>
                                        <p:attrNameLst>
                                          <p:attrName>ppt_x</p:attrName>
                                        </p:attrNameLst>
                                      </p:cBhvr>
                                      <p:tavLst>
                                        <p:tav tm="0">
                                          <p:val>
                                            <p:strVal val="#ppt_x"/>
                                          </p:val>
                                        </p:tav>
                                        <p:tav tm="100000">
                                          <p:val>
                                            <p:strVal val="#ppt_x"/>
                                          </p:val>
                                        </p:tav>
                                      </p:tavLst>
                                    </p:anim>
                                    <p:anim calcmode="lin" valueType="num">
                                      <p:cBhvr additive="base">
                                        <p:cTn id="8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wipe(left)">
                                      <p:cBhvr>
                                        <p:cTn id="90" dur="500"/>
                                        <p:tgtEl>
                                          <p:spTgt spid="24"/>
                                        </p:tgtEl>
                                      </p:cBhvr>
                                    </p:animEffect>
                                  </p:childTnLst>
                                </p:cTn>
                              </p:par>
                            </p:childTnLst>
                          </p:cTn>
                        </p:par>
                        <p:par>
                          <p:cTn id="91" fill="hold">
                            <p:stCondLst>
                              <p:cond delay="500"/>
                            </p:stCondLst>
                            <p:childTnLst>
                              <p:par>
                                <p:cTn id="92" presetID="22" presetClass="entr" presetSubtype="8" fill="hold" grpId="0" nodeType="afterEffect">
                                  <p:stCondLst>
                                    <p:cond delay="0"/>
                                  </p:stCondLst>
                                  <p:childTnLst>
                                    <p:set>
                                      <p:cBhvr>
                                        <p:cTn id="93" dur="1" fill="hold">
                                          <p:stCondLst>
                                            <p:cond delay="0"/>
                                          </p:stCondLst>
                                        </p:cTn>
                                        <p:tgtEl>
                                          <p:spTgt spid="6"/>
                                        </p:tgtEl>
                                        <p:attrNameLst>
                                          <p:attrName>style.visibility</p:attrName>
                                        </p:attrNameLst>
                                      </p:cBhvr>
                                      <p:to>
                                        <p:strVal val="visible"/>
                                      </p:to>
                                    </p:set>
                                    <p:animEffect transition="in" filter="wipe(left)">
                                      <p:cBhvr>
                                        <p:cTn id="94" dur="500"/>
                                        <p:tgtEl>
                                          <p:spTgt spid="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wipe(left)">
                                      <p:cBhvr>
                                        <p:cTn id="99" dur="500"/>
                                        <p:tgtEl>
                                          <p:spTgt spid="25"/>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wipe(left)">
                                      <p:cBhvr>
                                        <p:cTn id="10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animBg="1"/>
      <p:bldP spid="11" grpId="0" animBg="1"/>
      <p:bldP spid="12" grpId="0" animBg="1"/>
      <p:bldP spid="13" grpId="0" animBg="1"/>
      <p:bldP spid="14" grpId="0" animBg="1"/>
      <p:bldP spid="15" grpId="0" animBg="1"/>
      <p:bldP spid="16" grpId="0" animBg="1"/>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726ABF2-F645-8091-2B34-449AE525B161}"/>
              </a:ext>
            </a:extLst>
          </p:cNvPr>
          <p:cNvSpPr/>
          <p:nvPr/>
        </p:nvSpPr>
        <p:spPr>
          <a:xfrm>
            <a:off x="141402" y="141402"/>
            <a:ext cx="4290774" cy="6429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t>apiVersion: networking.k8s.io/v1</a:t>
            </a:r>
          </a:p>
          <a:p>
            <a:r>
              <a:rPr lang="en-US" sz="2400" dirty="0"/>
              <a:t>kind: NetworkPolicy</a:t>
            </a:r>
          </a:p>
          <a:p>
            <a:r>
              <a:rPr lang="en-US" sz="2400" dirty="0"/>
              <a:t>metadata:</a:t>
            </a:r>
          </a:p>
          <a:p>
            <a:r>
              <a:rPr lang="en-US" sz="2400" dirty="0"/>
              <a:t> name: deny-network-policy</a:t>
            </a:r>
          </a:p>
          <a:p>
            <a:r>
              <a:rPr lang="en-US" sz="2400" dirty="0"/>
              <a:t> namespace: default</a:t>
            </a:r>
          </a:p>
          <a:p>
            <a:r>
              <a:rPr lang="en-US" sz="2400" dirty="0"/>
              <a:t>spec:</a:t>
            </a:r>
          </a:p>
          <a:p>
            <a:r>
              <a:rPr lang="en-US" sz="2400" dirty="0"/>
              <a:t>  podSelector: {}</a:t>
            </a:r>
          </a:p>
          <a:p>
            <a:r>
              <a:rPr lang="en-US" sz="2400" dirty="0"/>
              <a:t>  </a:t>
            </a:r>
            <a:r>
              <a:rPr lang="en-US" sz="2400" dirty="0" err="1"/>
              <a:t>policyTypes</a:t>
            </a:r>
            <a:r>
              <a:rPr lang="en-US" sz="2400" dirty="0"/>
              <a:t>:</a:t>
            </a:r>
          </a:p>
          <a:p>
            <a:r>
              <a:rPr lang="en-US" sz="2400" dirty="0"/>
              <a:t>    - Egress</a:t>
            </a:r>
          </a:p>
          <a:p>
            <a:r>
              <a:rPr lang="en-US" sz="2400" dirty="0"/>
              <a:t>    - Ingress</a:t>
            </a:r>
          </a:p>
          <a:p>
            <a:pPr algn="ctr"/>
            <a:endParaRPr lang="en-US" dirty="0"/>
          </a:p>
        </p:txBody>
      </p:sp>
      <p:cxnSp>
        <p:nvCxnSpPr>
          <p:cNvPr id="6" name="Straight Arrow Connector 5">
            <a:extLst>
              <a:ext uri="{FF2B5EF4-FFF2-40B4-BE49-F238E27FC236}">
                <a16:creationId xmlns:a16="http://schemas.microsoft.com/office/drawing/2014/main" id="{FD7213E8-6ADB-07E0-0B79-131717CC205C}"/>
              </a:ext>
            </a:extLst>
          </p:cNvPr>
          <p:cNvCxnSpPr>
            <a:cxnSpLocks/>
          </p:cNvCxnSpPr>
          <p:nvPr/>
        </p:nvCxnSpPr>
        <p:spPr>
          <a:xfrm>
            <a:off x="213839" y="585072"/>
            <a:ext cx="4296073"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445120DC-CFA2-C2C3-8A2A-DC85265560DC}"/>
              </a:ext>
            </a:extLst>
          </p:cNvPr>
          <p:cNvCxnSpPr>
            <a:cxnSpLocks/>
          </p:cNvCxnSpPr>
          <p:nvPr/>
        </p:nvCxnSpPr>
        <p:spPr>
          <a:xfrm>
            <a:off x="213839" y="985111"/>
            <a:ext cx="2651086"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0" name="Straight Arrow Connector 9">
            <a:extLst>
              <a:ext uri="{FF2B5EF4-FFF2-40B4-BE49-F238E27FC236}">
                <a16:creationId xmlns:a16="http://schemas.microsoft.com/office/drawing/2014/main" id="{E064160F-D29C-DC72-9A4F-059AB1E5E192}"/>
              </a:ext>
            </a:extLst>
          </p:cNvPr>
          <p:cNvCxnSpPr>
            <a:cxnSpLocks/>
          </p:cNvCxnSpPr>
          <p:nvPr/>
        </p:nvCxnSpPr>
        <p:spPr>
          <a:xfrm>
            <a:off x="213839" y="1296182"/>
            <a:ext cx="1381815"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AADA2EA0-49A6-EC15-8DE5-305E8940B376}"/>
              </a:ext>
            </a:extLst>
          </p:cNvPr>
          <p:cNvCxnSpPr>
            <a:cxnSpLocks/>
          </p:cNvCxnSpPr>
          <p:nvPr/>
        </p:nvCxnSpPr>
        <p:spPr>
          <a:xfrm>
            <a:off x="317415" y="1690160"/>
            <a:ext cx="3594709"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D09D2D8E-6A17-8B9C-9801-E339947A5FC8}"/>
              </a:ext>
            </a:extLst>
          </p:cNvPr>
          <p:cNvCxnSpPr>
            <a:cxnSpLocks/>
          </p:cNvCxnSpPr>
          <p:nvPr/>
        </p:nvCxnSpPr>
        <p:spPr>
          <a:xfrm>
            <a:off x="294781" y="2004090"/>
            <a:ext cx="2707336"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A626B93D-682D-8A38-A78F-FDC255CD8DC4}"/>
              </a:ext>
            </a:extLst>
          </p:cNvPr>
          <p:cNvCxnSpPr>
            <a:cxnSpLocks/>
          </p:cNvCxnSpPr>
          <p:nvPr/>
        </p:nvCxnSpPr>
        <p:spPr>
          <a:xfrm>
            <a:off x="228566" y="2356084"/>
            <a:ext cx="812054"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0" name="Rectangle 19">
            <a:extLst>
              <a:ext uri="{FF2B5EF4-FFF2-40B4-BE49-F238E27FC236}">
                <a16:creationId xmlns:a16="http://schemas.microsoft.com/office/drawing/2014/main" id="{1D87F310-DE45-9966-DE04-D153C3CD9646}"/>
              </a:ext>
            </a:extLst>
          </p:cNvPr>
          <p:cNvSpPr/>
          <p:nvPr/>
        </p:nvSpPr>
        <p:spPr>
          <a:xfrm>
            <a:off x="240421" y="2397631"/>
            <a:ext cx="2186407" cy="3842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DCA2535-46FC-3969-B29D-17E90C28F86B}"/>
              </a:ext>
            </a:extLst>
          </p:cNvPr>
          <p:cNvSpPr/>
          <p:nvPr/>
        </p:nvSpPr>
        <p:spPr>
          <a:xfrm>
            <a:off x="254820" y="2770016"/>
            <a:ext cx="1779002" cy="10461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E9D0870-123A-DB3C-6820-CB6BBD6FF98E}"/>
              </a:ext>
            </a:extLst>
          </p:cNvPr>
          <p:cNvSpPr/>
          <p:nvPr/>
        </p:nvSpPr>
        <p:spPr>
          <a:xfrm>
            <a:off x="259879" y="3977947"/>
            <a:ext cx="2507806" cy="153823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89ACCBE5-68E0-12E3-821B-63430B35516C}"/>
              </a:ext>
            </a:extLst>
          </p:cNvPr>
          <p:cNvGrpSpPr/>
          <p:nvPr/>
        </p:nvGrpSpPr>
        <p:grpSpPr>
          <a:xfrm>
            <a:off x="2426828" y="2512337"/>
            <a:ext cx="1716667" cy="182880"/>
            <a:chOff x="609600" y="1510437"/>
            <a:chExt cx="5610224" cy="756195"/>
          </a:xfrm>
        </p:grpSpPr>
        <p:sp>
          <p:nvSpPr>
            <p:cNvPr id="9" name="Chevron 2">
              <a:extLst>
                <a:ext uri="{FF2B5EF4-FFF2-40B4-BE49-F238E27FC236}">
                  <a16:creationId xmlns:a16="http://schemas.microsoft.com/office/drawing/2014/main" id="{9968E2A3-1ADC-89F1-3833-99B7FACD2CA0}"/>
                </a:ext>
              </a:extLst>
            </p:cNvPr>
            <p:cNvSpPr/>
            <p:nvPr/>
          </p:nvSpPr>
          <p:spPr>
            <a:xfrm>
              <a:off x="4162424" y="1510437"/>
              <a:ext cx="2057400" cy="756195"/>
            </a:xfrm>
            <a:prstGeom prst="chevron">
              <a:avLst/>
            </a:prstGeom>
            <a:gradFill flip="none" rotWithShape="1">
              <a:gsLst>
                <a:gs pos="0">
                  <a:srgbClr val="A61108"/>
                </a:gs>
                <a:gs pos="50000">
                  <a:srgbClr val="DA465B"/>
                </a:gs>
                <a:gs pos="100000">
                  <a:srgbClr val="A61108"/>
                </a:gs>
              </a:gsLst>
              <a:lin ang="5400000" scaled="1"/>
              <a:tileRect/>
            </a:gradFill>
            <a:ln w="12700" cap="flat" cmpd="sng" algn="ctr">
              <a:solidFill>
                <a:srgbClr val="C0504D">
                  <a:lumMod val="50000"/>
                </a:srgb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11" name="Chevron 17">
              <a:extLst>
                <a:ext uri="{FF2B5EF4-FFF2-40B4-BE49-F238E27FC236}">
                  <a16:creationId xmlns:a16="http://schemas.microsoft.com/office/drawing/2014/main" id="{7CA91AC1-42BB-C543-0BFC-B12ECF200B85}"/>
                </a:ext>
              </a:extLst>
            </p:cNvPr>
            <p:cNvSpPr/>
            <p:nvPr/>
          </p:nvSpPr>
          <p:spPr>
            <a:xfrm>
              <a:off x="2386012" y="1510437"/>
              <a:ext cx="2057400" cy="756195"/>
            </a:xfrm>
            <a:prstGeom prst="chevron">
              <a:avLst/>
            </a:prstGeom>
            <a:gradFill flip="none" rotWithShape="1">
              <a:gsLst>
                <a:gs pos="50000">
                  <a:srgbClr val="F8C766">
                    <a:lumMod val="93000"/>
                    <a:lumOff val="7000"/>
                  </a:srgbClr>
                </a:gs>
                <a:gs pos="0">
                  <a:srgbClr val="E49B0A"/>
                </a:gs>
                <a:gs pos="100000">
                  <a:srgbClr val="E49B0A"/>
                </a:gs>
              </a:gsLst>
              <a:lin ang="5400000" scaled="1"/>
              <a:tileRect/>
            </a:gradFill>
            <a:ln w="12700" cap="flat" cmpd="sng" algn="ctr">
              <a:solidFill>
                <a:schemeClr val="accent6">
                  <a:lumMod val="50000"/>
                </a:scheme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12" name="Chevron 19">
              <a:extLst>
                <a:ext uri="{FF2B5EF4-FFF2-40B4-BE49-F238E27FC236}">
                  <a16:creationId xmlns:a16="http://schemas.microsoft.com/office/drawing/2014/main" id="{5C638615-4820-A6EB-554A-4B55AD4B9B69}"/>
                </a:ext>
              </a:extLst>
            </p:cNvPr>
            <p:cNvSpPr/>
            <p:nvPr/>
          </p:nvSpPr>
          <p:spPr>
            <a:xfrm>
              <a:off x="609600" y="1510437"/>
              <a:ext cx="2057400" cy="756195"/>
            </a:xfrm>
            <a:prstGeom prst="chevron">
              <a:avLst/>
            </a:prstGeom>
            <a:gradFill flip="none" rotWithShape="1">
              <a:gsLst>
                <a:gs pos="50000">
                  <a:srgbClr val="7DFF7D"/>
                </a:gs>
                <a:gs pos="0">
                  <a:srgbClr val="009800"/>
                </a:gs>
                <a:gs pos="100000">
                  <a:srgbClr val="009800"/>
                </a:gs>
              </a:gsLst>
              <a:lin ang="5400000" scaled="1"/>
              <a:tileRect/>
            </a:gradFill>
            <a:ln w="12700" cap="flat" cmpd="sng" algn="ctr">
              <a:solidFill>
                <a:srgbClr val="006600"/>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grpSp>
      <p:sp>
        <p:nvSpPr>
          <p:cNvPr id="13" name="Rectangle: Folded Corner 12">
            <a:extLst>
              <a:ext uri="{FF2B5EF4-FFF2-40B4-BE49-F238E27FC236}">
                <a16:creationId xmlns:a16="http://schemas.microsoft.com/office/drawing/2014/main" id="{3FBB541F-BFCE-EFA1-ED6B-A92CBCF099AC}"/>
              </a:ext>
            </a:extLst>
          </p:cNvPr>
          <p:cNvSpPr/>
          <p:nvPr/>
        </p:nvSpPr>
        <p:spPr>
          <a:xfrm>
            <a:off x="4143495" y="2101484"/>
            <a:ext cx="2475088" cy="1085234"/>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Pod on which rule will be applied</a:t>
            </a:r>
          </a:p>
        </p:txBody>
      </p:sp>
      <p:grpSp>
        <p:nvGrpSpPr>
          <p:cNvPr id="15" name="Group 14">
            <a:extLst>
              <a:ext uri="{FF2B5EF4-FFF2-40B4-BE49-F238E27FC236}">
                <a16:creationId xmlns:a16="http://schemas.microsoft.com/office/drawing/2014/main" id="{AE335222-8D07-DD3A-93D9-8302711ED708}"/>
              </a:ext>
            </a:extLst>
          </p:cNvPr>
          <p:cNvGrpSpPr/>
          <p:nvPr/>
        </p:nvGrpSpPr>
        <p:grpSpPr>
          <a:xfrm>
            <a:off x="2055326" y="3684508"/>
            <a:ext cx="2124072" cy="151374"/>
            <a:chOff x="609600" y="1510437"/>
            <a:chExt cx="5610224" cy="756195"/>
          </a:xfrm>
        </p:grpSpPr>
        <p:sp>
          <p:nvSpPr>
            <p:cNvPr id="17" name="Chevron 2">
              <a:extLst>
                <a:ext uri="{FF2B5EF4-FFF2-40B4-BE49-F238E27FC236}">
                  <a16:creationId xmlns:a16="http://schemas.microsoft.com/office/drawing/2014/main" id="{EC457F9A-2ABB-8257-9396-F8ECE1603C3F}"/>
                </a:ext>
              </a:extLst>
            </p:cNvPr>
            <p:cNvSpPr/>
            <p:nvPr/>
          </p:nvSpPr>
          <p:spPr>
            <a:xfrm>
              <a:off x="4162424" y="1510437"/>
              <a:ext cx="2057400" cy="756195"/>
            </a:xfrm>
            <a:prstGeom prst="chevron">
              <a:avLst/>
            </a:prstGeom>
            <a:gradFill flip="none" rotWithShape="1">
              <a:gsLst>
                <a:gs pos="0">
                  <a:srgbClr val="A61108"/>
                </a:gs>
                <a:gs pos="50000">
                  <a:srgbClr val="DA465B"/>
                </a:gs>
                <a:gs pos="100000">
                  <a:srgbClr val="A61108"/>
                </a:gs>
              </a:gsLst>
              <a:lin ang="5400000" scaled="1"/>
              <a:tileRect/>
            </a:gradFill>
            <a:ln w="12700" cap="flat" cmpd="sng" algn="ctr">
              <a:solidFill>
                <a:srgbClr val="C0504D">
                  <a:lumMod val="50000"/>
                </a:srgb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19" name="Chevron 17">
              <a:extLst>
                <a:ext uri="{FF2B5EF4-FFF2-40B4-BE49-F238E27FC236}">
                  <a16:creationId xmlns:a16="http://schemas.microsoft.com/office/drawing/2014/main" id="{B0483ADB-E1ED-CAD5-B483-D9FA71864C74}"/>
                </a:ext>
              </a:extLst>
            </p:cNvPr>
            <p:cNvSpPr/>
            <p:nvPr/>
          </p:nvSpPr>
          <p:spPr>
            <a:xfrm>
              <a:off x="2386012" y="1510437"/>
              <a:ext cx="2057400" cy="756195"/>
            </a:xfrm>
            <a:prstGeom prst="chevron">
              <a:avLst/>
            </a:prstGeom>
            <a:gradFill flip="none" rotWithShape="1">
              <a:gsLst>
                <a:gs pos="50000">
                  <a:srgbClr val="F8C766">
                    <a:lumMod val="93000"/>
                    <a:lumOff val="7000"/>
                  </a:srgbClr>
                </a:gs>
                <a:gs pos="0">
                  <a:srgbClr val="E49B0A"/>
                </a:gs>
                <a:gs pos="100000">
                  <a:srgbClr val="E49B0A"/>
                </a:gs>
              </a:gsLst>
              <a:lin ang="5400000" scaled="1"/>
              <a:tileRect/>
            </a:gradFill>
            <a:ln w="12700" cap="flat" cmpd="sng" algn="ctr">
              <a:solidFill>
                <a:schemeClr val="accent6">
                  <a:lumMod val="50000"/>
                </a:scheme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23" name="Chevron 19">
              <a:extLst>
                <a:ext uri="{FF2B5EF4-FFF2-40B4-BE49-F238E27FC236}">
                  <a16:creationId xmlns:a16="http://schemas.microsoft.com/office/drawing/2014/main" id="{7DC3F710-32DA-27E5-4229-3EA638332452}"/>
                </a:ext>
              </a:extLst>
            </p:cNvPr>
            <p:cNvSpPr/>
            <p:nvPr/>
          </p:nvSpPr>
          <p:spPr>
            <a:xfrm>
              <a:off x="609600" y="1510437"/>
              <a:ext cx="2057400" cy="756195"/>
            </a:xfrm>
            <a:prstGeom prst="chevron">
              <a:avLst/>
            </a:prstGeom>
            <a:gradFill flip="none" rotWithShape="1">
              <a:gsLst>
                <a:gs pos="50000">
                  <a:srgbClr val="7DFF7D"/>
                </a:gs>
                <a:gs pos="0">
                  <a:srgbClr val="009800"/>
                </a:gs>
                <a:gs pos="100000">
                  <a:srgbClr val="009800"/>
                </a:gs>
              </a:gsLst>
              <a:lin ang="5400000" scaled="1"/>
              <a:tileRect/>
            </a:gradFill>
            <a:ln w="12700" cap="flat" cmpd="sng" algn="ctr">
              <a:solidFill>
                <a:srgbClr val="006600"/>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grpSp>
      <p:sp>
        <p:nvSpPr>
          <p:cNvPr id="24" name="Rectangle: Folded Corner 23">
            <a:extLst>
              <a:ext uri="{FF2B5EF4-FFF2-40B4-BE49-F238E27FC236}">
                <a16:creationId xmlns:a16="http://schemas.microsoft.com/office/drawing/2014/main" id="{5B213D2B-BB86-2712-95BB-240A73F9E9E6}"/>
              </a:ext>
            </a:extLst>
          </p:cNvPr>
          <p:cNvSpPr/>
          <p:nvPr/>
        </p:nvSpPr>
        <p:spPr>
          <a:xfrm>
            <a:off x="4179397" y="3429000"/>
            <a:ext cx="1493259" cy="79670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Direction</a:t>
            </a:r>
            <a:endParaRPr lang="en-US" dirty="0"/>
          </a:p>
        </p:txBody>
      </p:sp>
      <p:grpSp>
        <p:nvGrpSpPr>
          <p:cNvPr id="25" name="Group 24">
            <a:extLst>
              <a:ext uri="{FF2B5EF4-FFF2-40B4-BE49-F238E27FC236}">
                <a16:creationId xmlns:a16="http://schemas.microsoft.com/office/drawing/2014/main" id="{69D6C31C-1525-42C4-CD53-13DF282DEB4E}"/>
              </a:ext>
            </a:extLst>
          </p:cNvPr>
          <p:cNvGrpSpPr/>
          <p:nvPr/>
        </p:nvGrpSpPr>
        <p:grpSpPr>
          <a:xfrm>
            <a:off x="2771806" y="5192854"/>
            <a:ext cx="1716667" cy="182880"/>
            <a:chOff x="609600" y="1510437"/>
            <a:chExt cx="5610224" cy="756195"/>
          </a:xfrm>
        </p:grpSpPr>
        <p:sp>
          <p:nvSpPr>
            <p:cNvPr id="26" name="Chevron 2">
              <a:extLst>
                <a:ext uri="{FF2B5EF4-FFF2-40B4-BE49-F238E27FC236}">
                  <a16:creationId xmlns:a16="http://schemas.microsoft.com/office/drawing/2014/main" id="{50191C69-9F7D-BBD6-1A91-A0D6EFAC0A83}"/>
                </a:ext>
              </a:extLst>
            </p:cNvPr>
            <p:cNvSpPr/>
            <p:nvPr/>
          </p:nvSpPr>
          <p:spPr>
            <a:xfrm>
              <a:off x="4162424" y="1510437"/>
              <a:ext cx="2057400" cy="756195"/>
            </a:xfrm>
            <a:prstGeom prst="chevron">
              <a:avLst/>
            </a:prstGeom>
            <a:gradFill flip="none" rotWithShape="1">
              <a:gsLst>
                <a:gs pos="0">
                  <a:srgbClr val="A61108"/>
                </a:gs>
                <a:gs pos="50000">
                  <a:srgbClr val="DA465B"/>
                </a:gs>
                <a:gs pos="100000">
                  <a:srgbClr val="A61108"/>
                </a:gs>
              </a:gsLst>
              <a:lin ang="5400000" scaled="1"/>
              <a:tileRect/>
            </a:gradFill>
            <a:ln w="12700" cap="flat" cmpd="sng" algn="ctr">
              <a:solidFill>
                <a:srgbClr val="C0504D">
                  <a:lumMod val="50000"/>
                </a:srgb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27" name="Chevron 17">
              <a:extLst>
                <a:ext uri="{FF2B5EF4-FFF2-40B4-BE49-F238E27FC236}">
                  <a16:creationId xmlns:a16="http://schemas.microsoft.com/office/drawing/2014/main" id="{5EA0E7AD-B1C5-F948-ACF2-8B9817DB0B34}"/>
                </a:ext>
              </a:extLst>
            </p:cNvPr>
            <p:cNvSpPr/>
            <p:nvPr/>
          </p:nvSpPr>
          <p:spPr>
            <a:xfrm>
              <a:off x="2386012" y="1510437"/>
              <a:ext cx="2057400" cy="756195"/>
            </a:xfrm>
            <a:prstGeom prst="chevron">
              <a:avLst/>
            </a:prstGeom>
            <a:gradFill flip="none" rotWithShape="1">
              <a:gsLst>
                <a:gs pos="50000">
                  <a:srgbClr val="F8C766">
                    <a:lumMod val="93000"/>
                    <a:lumOff val="7000"/>
                  </a:srgbClr>
                </a:gs>
                <a:gs pos="0">
                  <a:srgbClr val="E49B0A"/>
                </a:gs>
                <a:gs pos="100000">
                  <a:srgbClr val="E49B0A"/>
                </a:gs>
              </a:gsLst>
              <a:lin ang="5400000" scaled="1"/>
              <a:tileRect/>
            </a:gradFill>
            <a:ln w="12700" cap="flat" cmpd="sng" algn="ctr">
              <a:solidFill>
                <a:schemeClr val="accent6">
                  <a:lumMod val="50000"/>
                </a:scheme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28" name="Chevron 19">
              <a:extLst>
                <a:ext uri="{FF2B5EF4-FFF2-40B4-BE49-F238E27FC236}">
                  <a16:creationId xmlns:a16="http://schemas.microsoft.com/office/drawing/2014/main" id="{F94D3E0B-75D5-F840-CAE9-60F809D07E32}"/>
                </a:ext>
              </a:extLst>
            </p:cNvPr>
            <p:cNvSpPr/>
            <p:nvPr/>
          </p:nvSpPr>
          <p:spPr>
            <a:xfrm>
              <a:off x="609600" y="1510437"/>
              <a:ext cx="2057400" cy="756195"/>
            </a:xfrm>
            <a:prstGeom prst="chevron">
              <a:avLst/>
            </a:prstGeom>
            <a:gradFill flip="none" rotWithShape="1">
              <a:gsLst>
                <a:gs pos="50000">
                  <a:srgbClr val="7DFF7D"/>
                </a:gs>
                <a:gs pos="0">
                  <a:srgbClr val="009800"/>
                </a:gs>
                <a:gs pos="100000">
                  <a:srgbClr val="009800"/>
                </a:gs>
              </a:gsLst>
              <a:lin ang="5400000" scaled="1"/>
              <a:tileRect/>
            </a:gradFill>
            <a:ln w="12700" cap="flat" cmpd="sng" algn="ctr">
              <a:solidFill>
                <a:srgbClr val="006600"/>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grpSp>
      <p:sp>
        <p:nvSpPr>
          <p:cNvPr id="29" name="Rectangle: Folded Corner 28">
            <a:extLst>
              <a:ext uri="{FF2B5EF4-FFF2-40B4-BE49-F238E27FC236}">
                <a16:creationId xmlns:a16="http://schemas.microsoft.com/office/drawing/2014/main" id="{98B6E8ED-23FD-00A2-7F8D-9BCE4AB9A6ED}"/>
              </a:ext>
            </a:extLst>
          </p:cNvPr>
          <p:cNvSpPr/>
          <p:nvPr/>
        </p:nvSpPr>
        <p:spPr>
          <a:xfrm>
            <a:off x="4466995" y="4803030"/>
            <a:ext cx="1493259" cy="962527"/>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Rules</a:t>
            </a:r>
            <a:endParaRPr lang="en-US" dirty="0"/>
          </a:p>
        </p:txBody>
      </p:sp>
      <p:cxnSp>
        <p:nvCxnSpPr>
          <p:cNvPr id="4" name="Straight Arrow Connector 3">
            <a:extLst>
              <a:ext uri="{FF2B5EF4-FFF2-40B4-BE49-F238E27FC236}">
                <a16:creationId xmlns:a16="http://schemas.microsoft.com/office/drawing/2014/main" id="{626E46D6-618D-F85E-4722-42B5DBC9A689}"/>
              </a:ext>
            </a:extLst>
          </p:cNvPr>
          <p:cNvCxnSpPr>
            <a:cxnSpLocks/>
          </p:cNvCxnSpPr>
          <p:nvPr/>
        </p:nvCxnSpPr>
        <p:spPr>
          <a:xfrm>
            <a:off x="634593" y="3507725"/>
            <a:ext cx="1099939" cy="0"/>
          </a:xfrm>
          <a:prstGeom prst="straightConnector1">
            <a:avLst/>
          </a:prstGeom>
          <a:ln w="5715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E309B792-480B-5E6E-C6EA-0816E682B6E1}"/>
              </a:ext>
            </a:extLst>
          </p:cNvPr>
          <p:cNvCxnSpPr>
            <a:cxnSpLocks/>
          </p:cNvCxnSpPr>
          <p:nvPr/>
        </p:nvCxnSpPr>
        <p:spPr>
          <a:xfrm>
            <a:off x="634593" y="3835882"/>
            <a:ext cx="1099939" cy="0"/>
          </a:xfrm>
          <a:prstGeom prst="straightConnector1">
            <a:avLst/>
          </a:prstGeom>
          <a:ln w="5715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50525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22" presetClass="exit" presetSubtype="4" fill="hold" nodeType="withEffect">
                                  <p:stCondLst>
                                    <p:cond delay="0"/>
                                  </p:stCondLst>
                                  <p:childTnLst>
                                    <p:animEffect transition="out" filter="wipe(down)">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22" presetClass="exit" presetSubtype="4" fill="hold" nodeType="withEffect">
                                  <p:stCondLst>
                                    <p:cond delay="0"/>
                                  </p:stCondLst>
                                  <p:childTnLst>
                                    <p:animEffect transition="out" filter="wipe(down)">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par>
                                <p:cTn id="29" presetID="22" presetClass="exit" presetSubtype="4" fill="hold" nodeType="withEffect">
                                  <p:stCondLst>
                                    <p:cond delay="0"/>
                                  </p:stCondLst>
                                  <p:childTnLst>
                                    <p:animEffect transition="out" filter="wipe(down)">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left)">
                                      <p:cBhvr>
                                        <p:cTn id="36" dur="500"/>
                                        <p:tgtEl>
                                          <p:spTgt spid="16"/>
                                        </p:tgtEl>
                                      </p:cBhvr>
                                    </p:animEffect>
                                  </p:childTnLst>
                                </p:cTn>
                              </p:par>
                              <p:par>
                                <p:cTn id="37" presetID="22" presetClass="exit" presetSubtype="4" fill="hold" nodeType="withEffect">
                                  <p:stCondLst>
                                    <p:cond delay="0"/>
                                  </p:stCondLst>
                                  <p:childTnLst>
                                    <p:animEffect transition="out" filter="wipe(down)">
                                      <p:cBhvr>
                                        <p:cTn id="38" dur="500"/>
                                        <p:tgtEl>
                                          <p:spTgt spid="14"/>
                                        </p:tgtEl>
                                      </p:cBhvr>
                                    </p:animEffect>
                                    <p:set>
                                      <p:cBhvr>
                                        <p:cTn id="39" dur="1" fill="hold">
                                          <p:stCondLst>
                                            <p:cond delay="499"/>
                                          </p:stCondLst>
                                        </p:cTn>
                                        <p:tgtEl>
                                          <p:spTgt spid="1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par>
                                <p:cTn id="45" presetID="22" presetClass="exit" presetSubtype="4" fill="hold" nodeType="withEffect">
                                  <p:stCondLst>
                                    <p:cond delay="0"/>
                                  </p:stCondLst>
                                  <p:childTnLst>
                                    <p:animEffect transition="out" filter="wipe(down)">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heel(1)">
                                      <p:cBhvr>
                                        <p:cTn id="52" dur="2000"/>
                                        <p:tgtEl>
                                          <p:spTgt spid="20"/>
                                        </p:tgtEl>
                                      </p:cBhvr>
                                    </p:animEffect>
                                  </p:childTnLst>
                                </p:cTn>
                              </p:par>
                              <p:par>
                                <p:cTn id="53" presetID="22" presetClass="exit" presetSubtype="4" fill="hold" nodeType="withEffect">
                                  <p:stCondLst>
                                    <p:cond delay="0"/>
                                  </p:stCondLst>
                                  <p:childTnLst>
                                    <p:animEffect transition="out" filter="wipe(down)">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left)">
                                      <p:cBhvr>
                                        <p:cTn id="59" dur="500"/>
                                        <p:tgtEl>
                                          <p:spTgt spid="7"/>
                                        </p:tgtEl>
                                      </p:cBhvr>
                                    </p:animEffect>
                                  </p:childTnLst>
                                </p:cTn>
                              </p:par>
                            </p:childTnLst>
                          </p:cTn>
                        </p:par>
                        <p:par>
                          <p:cTn id="60" fill="hold">
                            <p:stCondLst>
                              <p:cond delay="2500"/>
                            </p:stCondLst>
                            <p:childTnLst>
                              <p:par>
                                <p:cTn id="61" presetID="42" presetClass="entr" presetSubtype="0"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1000"/>
                                        <p:tgtEl>
                                          <p:spTgt spid="13"/>
                                        </p:tgtEl>
                                      </p:cBhvr>
                                    </p:animEffect>
                                    <p:anim calcmode="lin" valueType="num">
                                      <p:cBhvr>
                                        <p:cTn id="64" dur="1000" fill="hold"/>
                                        <p:tgtEl>
                                          <p:spTgt spid="13"/>
                                        </p:tgtEl>
                                        <p:attrNameLst>
                                          <p:attrName>ppt_x</p:attrName>
                                        </p:attrNameLst>
                                      </p:cBhvr>
                                      <p:tavLst>
                                        <p:tav tm="0">
                                          <p:val>
                                            <p:strVal val="#ppt_x"/>
                                          </p:val>
                                        </p:tav>
                                        <p:tav tm="100000">
                                          <p:val>
                                            <p:strVal val="#ppt_x"/>
                                          </p:val>
                                        </p:tav>
                                      </p:tavLst>
                                    </p:anim>
                                    <p:anim calcmode="lin" valueType="num">
                                      <p:cBhvr>
                                        <p:cTn id="6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heel(1)">
                                      <p:cBhvr>
                                        <p:cTn id="70" dur="2000"/>
                                        <p:tgtEl>
                                          <p:spTgt spid="21"/>
                                        </p:tgtEl>
                                      </p:cBhvr>
                                    </p:animEffect>
                                  </p:childTnLst>
                                </p:cTn>
                              </p:par>
                              <p:par>
                                <p:cTn id="71" presetID="31" presetClass="exit" presetSubtype="0" fill="hold" nodeType="withEffect">
                                  <p:stCondLst>
                                    <p:cond delay="0"/>
                                  </p:stCondLst>
                                  <p:childTnLst>
                                    <p:anim calcmode="lin" valueType="num">
                                      <p:cBhvr>
                                        <p:cTn id="72" dur="1000"/>
                                        <p:tgtEl>
                                          <p:spTgt spid="7"/>
                                        </p:tgtEl>
                                        <p:attrNameLst>
                                          <p:attrName>ppt_w</p:attrName>
                                        </p:attrNameLst>
                                      </p:cBhvr>
                                      <p:tavLst>
                                        <p:tav tm="0">
                                          <p:val>
                                            <p:strVal val="ppt_w"/>
                                          </p:val>
                                        </p:tav>
                                        <p:tav tm="100000">
                                          <p:val>
                                            <p:fltVal val="0"/>
                                          </p:val>
                                        </p:tav>
                                      </p:tavLst>
                                    </p:anim>
                                    <p:anim calcmode="lin" valueType="num">
                                      <p:cBhvr>
                                        <p:cTn id="73" dur="1000"/>
                                        <p:tgtEl>
                                          <p:spTgt spid="7"/>
                                        </p:tgtEl>
                                        <p:attrNameLst>
                                          <p:attrName>ppt_h</p:attrName>
                                        </p:attrNameLst>
                                      </p:cBhvr>
                                      <p:tavLst>
                                        <p:tav tm="0">
                                          <p:val>
                                            <p:strVal val="ppt_h"/>
                                          </p:val>
                                        </p:tav>
                                        <p:tav tm="100000">
                                          <p:val>
                                            <p:fltVal val="0"/>
                                          </p:val>
                                        </p:tav>
                                      </p:tavLst>
                                    </p:anim>
                                    <p:anim calcmode="lin" valueType="num">
                                      <p:cBhvr>
                                        <p:cTn id="74" dur="1000"/>
                                        <p:tgtEl>
                                          <p:spTgt spid="7"/>
                                        </p:tgtEl>
                                        <p:attrNameLst>
                                          <p:attrName>style.rotation</p:attrName>
                                        </p:attrNameLst>
                                      </p:cBhvr>
                                      <p:tavLst>
                                        <p:tav tm="0">
                                          <p:val>
                                            <p:fltVal val="0"/>
                                          </p:val>
                                        </p:tav>
                                        <p:tav tm="100000">
                                          <p:val>
                                            <p:fltVal val="90"/>
                                          </p:val>
                                        </p:tav>
                                      </p:tavLst>
                                    </p:anim>
                                    <p:animEffect transition="out" filter="fade">
                                      <p:cBhvr>
                                        <p:cTn id="75" dur="1000"/>
                                        <p:tgtEl>
                                          <p:spTgt spid="7"/>
                                        </p:tgtEl>
                                      </p:cBhvr>
                                    </p:animEffect>
                                    <p:set>
                                      <p:cBhvr>
                                        <p:cTn id="76" dur="1" fill="hold">
                                          <p:stCondLst>
                                            <p:cond delay="999"/>
                                          </p:stCondLst>
                                        </p:cTn>
                                        <p:tgtEl>
                                          <p:spTgt spid="7"/>
                                        </p:tgtEl>
                                        <p:attrNameLst>
                                          <p:attrName>style.visibility</p:attrName>
                                        </p:attrNameLst>
                                      </p:cBhvr>
                                      <p:to>
                                        <p:strVal val="hidden"/>
                                      </p:to>
                                    </p:set>
                                  </p:childTnLst>
                                </p:cTn>
                              </p:par>
                              <p:par>
                                <p:cTn id="77" presetID="31" presetClass="exit" presetSubtype="0" fill="hold" grpId="1" nodeType="withEffect">
                                  <p:stCondLst>
                                    <p:cond delay="0"/>
                                  </p:stCondLst>
                                  <p:childTnLst>
                                    <p:anim calcmode="lin" valueType="num">
                                      <p:cBhvr>
                                        <p:cTn id="78" dur="1000"/>
                                        <p:tgtEl>
                                          <p:spTgt spid="13"/>
                                        </p:tgtEl>
                                        <p:attrNameLst>
                                          <p:attrName>ppt_w</p:attrName>
                                        </p:attrNameLst>
                                      </p:cBhvr>
                                      <p:tavLst>
                                        <p:tav tm="0">
                                          <p:val>
                                            <p:strVal val="ppt_w"/>
                                          </p:val>
                                        </p:tav>
                                        <p:tav tm="100000">
                                          <p:val>
                                            <p:fltVal val="0"/>
                                          </p:val>
                                        </p:tav>
                                      </p:tavLst>
                                    </p:anim>
                                    <p:anim calcmode="lin" valueType="num">
                                      <p:cBhvr>
                                        <p:cTn id="79" dur="1000"/>
                                        <p:tgtEl>
                                          <p:spTgt spid="13"/>
                                        </p:tgtEl>
                                        <p:attrNameLst>
                                          <p:attrName>ppt_h</p:attrName>
                                        </p:attrNameLst>
                                      </p:cBhvr>
                                      <p:tavLst>
                                        <p:tav tm="0">
                                          <p:val>
                                            <p:strVal val="ppt_h"/>
                                          </p:val>
                                        </p:tav>
                                        <p:tav tm="100000">
                                          <p:val>
                                            <p:fltVal val="0"/>
                                          </p:val>
                                        </p:tav>
                                      </p:tavLst>
                                    </p:anim>
                                    <p:anim calcmode="lin" valueType="num">
                                      <p:cBhvr>
                                        <p:cTn id="80" dur="1000"/>
                                        <p:tgtEl>
                                          <p:spTgt spid="13"/>
                                        </p:tgtEl>
                                        <p:attrNameLst>
                                          <p:attrName>style.rotation</p:attrName>
                                        </p:attrNameLst>
                                      </p:cBhvr>
                                      <p:tavLst>
                                        <p:tav tm="0">
                                          <p:val>
                                            <p:fltVal val="0"/>
                                          </p:val>
                                        </p:tav>
                                        <p:tav tm="100000">
                                          <p:val>
                                            <p:fltVal val="90"/>
                                          </p:val>
                                        </p:tav>
                                      </p:tavLst>
                                    </p:anim>
                                    <p:animEffect transition="out" filter="fade">
                                      <p:cBhvr>
                                        <p:cTn id="81" dur="1000"/>
                                        <p:tgtEl>
                                          <p:spTgt spid="13"/>
                                        </p:tgtEl>
                                      </p:cBhvr>
                                    </p:animEffect>
                                    <p:set>
                                      <p:cBhvr>
                                        <p:cTn id="82" dur="1" fill="hold">
                                          <p:stCondLst>
                                            <p:cond delay="999"/>
                                          </p:stCondLst>
                                        </p:cTn>
                                        <p:tgtEl>
                                          <p:spTgt spid="13"/>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20"/>
                                        </p:tgtEl>
                                        <p:attrNameLst>
                                          <p:attrName>style.visibility</p:attrName>
                                        </p:attrNameLst>
                                      </p:cBhvr>
                                      <p:to>
                                        <p:strVal val="hidden"/>
                                      </p:to>
                                    </p:set>
                                  </p:childTnLst>
                                </p:cTn>
                              </p:par>
                            </p:childTnLst>
                          </p:cTn>
                        </p:par>
                        <p:par>
                          <p:cTn id="85" fill="hold">
                            <p:stCondLst>
                              <p:cond delay="2000"/>
                            </p:stCondLst>
                            <p:childTnLst>
                              <p:par>
                                <p:cTn id="86" presetID="22" presetClass="entr" presetSubtype="8"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wipe(left)">
                                      <p:cBhvr>
                                        <p:cTn id="88" dur="500"/>
                                        <p:tgtEl>
                                          <p:spTgt spid="15"/>
                                        </p:tgtEl>
                                      </p:cBhvr>
                                    </p:animEffect>
                                  </p:childTnLst>
                                </p:cTn>
                              </p:par>
                            </p:childTnLst>
                          </p:cTn>
                        </p:par>
                        <p:par>
                          <p:cTn id="89" fill="hold">
                            <p:stCondLst>
                              <p:cond delay="2500"/>
                            </p:stCondLst>
                            <p:childTnLst>
                              <p:par>
                                <p:cTn id="90" presetID="22" presetClass="entr" presetSubtype="8"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left)">
                                      <p:cBhvr>
                                        <p:cTn id="92" dur="500"/>
                                        <p:tgtEl>
                                          <p:spTgt spid="24"/>
                                        </p:tgtEl>
                                      </p:cBhvr>
                                    </p:animEffect>
                                  </p:childTnLst>
                                </p:cTn>
                              </p:par>
                            </p:childTnLst>
                          </p:cTn>
                        </p:par>
                        <p:par>
                          <p:cTn id="93" fill="hold">
                            <p:stCondLst>
                              <p:cond delay="3000"/>
                            </p:stCondLst>
                            <p:childTnLst>
                              <p:par>
                                <p:cTn id="94" presetID="22" presetClass="entr" presetSubtype="8" fill="hold" nodeType="after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left)">
                                      <p:cBhvr>
                                        <p:cTn id="96" dur="500"/>
                                        <p:tgtEl>
                                          <p:spTgt spid="4"/>
                                        </p:tgtEl>
                                      </p:cBhvr>
                                    </p:animEffect>
                                  </p:childTnLst>
                                </p:cTn>
                              </p:par>
                            </p:childTnLst>
                          </p:cTn>
                        </p:par>
                        <p:par>
                          <p:cTn id="97" fill="hold">
                            <p:stCondLst>
                              <p:cond delay="3500"/>
                            </p:stCondLst>
                            <p:childTnLst>
                              <p:par>
                                <p:cTn id="98" presetID="22" presetClass="entr" presetSubtype="8" fill="hold" nodeType="after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wipe(left)">
                                      <p:cBhvr>
                                        <p:cTn id="100" dur="500"/>
                                        <p:tgtEl>
                                          <p:spTgt spid="30"/>
                                        </p:tgtEl>
                                      </p:cBhvr>
                                    </p:animEffect>
                                  </p:childTnLst>
                                </p:cTn>
                              </p:par>
                            </p:childTnLst>
                          </p:cTn>
                        </p:par>
                      </p:childTnLst>
                    </p:cTn>
                  </p:par>
                  <p:par>
                    <p:cTn id="101" fill="hold">
                      <p:stCondLst>
                        <p:cond delay="indefinite"/>
                      </p:stCondLst>
                      <p:childTnLst>
                        <p:par>
                          <p:cTn id="102" fill="hold">
                            <p:stCondLst>
                              <p:cond delay="0"/>
                            </p:stCondLst>
                            <p:childTnLst>
                              <p:par>
                                <p:cTn id="103" presetID="21" presetClass="entr" presetSubtype="1" fill="hold" grpId="0" nodeType="click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heel(1)">
                                      <p:cBhvr>
                                        <p:cTn id="105" dur="2000"/>
                                        <p:tgtEl>
                                          <p:spTgt spid="22"/>
                                        </p:tgtEl>
                                      </p:cBhvr>
                                    </p:animEffect>
                                  </p:childTnLst>
                                </p:cTn>
                              </p:par>
                              <p:par>
                                <p:cTn id="106" presetID="22" presetClass="exit" presetSubtype="4" fill="hold" nodeType="withEffect">
                                  <p:stCondLst>
                                    <p:cond delay="0"/>
                                  </p:stCondLst>
                                  <p:childTnLst>
                                    <p:animEffect transition="out" filter="wipe(down)">
                                      <p:cBhvr>
                                        <p:cTn id="107" dur="500"/>
                                        <p:tgtEl>
                                          <p:spTgt spid="4"/>
                                        </p:tgtEl>
                                      </p:cBhvr>
                                    </p:animEffect>
                                    <p:set>
                                      <p:cBhvr>
                                        <p:cTn id="108" dur="1" fill="hold">
                                          <p:stCondLst>
                                            <p:cond delay="499"/>
                                          </p:stCondLst>
                                        </p:cTn>
                                        <p:tgtEl>
                                          <p:spTgt spid="4"/>
                                        </p:tgtEl>
                                        <p:attrNameLst>
                                          <p:attrName>style.visibility</p:attrName>
                                        </p:attrNameLst>
                                      </p:cBhvr>
                                      <p:to>
                                        <p:strVal val="hidden"/>
                                      </p:to>
                                    </p:set>
                                  </p:childTnLst>
                                </p:cTn>
                              </p:par>
                              <p:par>
                                <p:cTn id="109" presetID="22" presetClass="exit" presetSubtype="4" fill="hold" nodeType="withEffect">
                                  <p:stCondLst>
                                    <p:cond delay="0"/>
                                  </p:stCondLst>
                                  <p:childTnLst>
                                    <p:animEffect transition="out" filter="wipe(down)">
                                      <p:cBhvr>
                                        <p:cTn id="110" dur="500"/>
                                        <p:tgtEl>
                                          <p:spTgt spid="30"/>
                                        </p:tgtEl>
                                      </p:cBhvr>
                                    </p:animEffect>
                                    <p:set>
                                      <p:cBhvr>
                                        <p:cTn id="111" dur="1" fill="hold">
                                          <p:stCondLst>
                                            <p:cond delay="499"/>
                                          </p:stCondLst>
                                        </p:cTn>
                                        <p:tgtEl>
                                          <p:spTgt spid="30"/>
                                        </p:tgtEl>
                                        <p:attrNameLst>
                                          <p:attrName>style.visibility</p:attrName>
                                        </p:attrNameLst>
                                      </p:cBhvr>
                                      <p:to>
                                        <p:strVal val="hidden"/>
                                      </p:to>
                                    </p:set>
                                  </p:childTnLst>
                                </p:cTn>
                              </p:par>
                              <p:par>
                                <p:cTn id="112" presetID="16" presetClass="exit" presetSubtype="21" fill="hold" nodeType="withEffect">
                                  <p:stCondLst>
                                    <p:cond delay="0"/>
                                  </p:stCondLst>
                                  <p:childTnLst>
                                    <p:animEffect transition="out" filter="barn(inVertical)">
                                      <p:cBhvr>
                                        <p:cTn id="113" dur="500"/>
                                        <p:tgtEl>
                                          <p:spTgt spid="15"/>
                                        </p:tgtEl>
                                      </p:cBhvr>
                                    </p:animEffect>
                                    <p:set>
                                      <p:cBhvr>
                                        <p:cTn id="114" dur="1" fill="hold">
                                          <p:stCondLst>
                                            <p:cond delay="499"/>
                                          </p:stCondLst>
                                        </p:cTn>
                                        <p:tgtEl>
                                          <p:spTgt spid="15"/>
                                        </p:tgtEl>
                                        <p:attrNameLst>
                                          <p:attrName>style.visibility</p:attrName>
                                        </p:attrNameLst>
                                      </p:cBhvr>
                                      <p:to>
                                        <p:strVal val="hidden"/>
                                      </p:to>
                                    </p:set>
                                  </p:childTnLst>
                                </p:cTn>
                              </p:par>
                              <p:par>
                                <p:cTn id="115" presetID="16" presetClass="exit" presetSubtype="21" fill="hold" grpId="1" nodeType="withEffect">
                                  <p:stCondLst>
                                    <p:cond delay="0"/>
                                  </p:stCondLst>
                                  <p:childTnLst>
                                    <p:animEffect transition="out" filter="barn(inVertical)">
                                      <p:cBhvr>
                                        <p:cTn id="116" dur="500"/>
                                        <p:tgtEl>
                                          <p:spTgt spid="24"/>
                                        </p:tgtEl>
                                      </p:cBhvr>
                                    </p:animEffect>
                                    <p:set>
                                      <p:cBhvr>
                                        <p:cTn id="117" dur="1" fill="hold">
                                          <p:stCondLst>
                                            <p:cond delay="499"/>
                                          </p:stCondLst>
                                        </p:cTn>
                                        <p:tgtEl>
                                          <p:spTgt spid="24"/>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21"/>
                                        </p:tgtEl>
                                        <p:attrNameLst>
                                          <p:attrName>style.visibility</p:attrName>
                                        </p:attrNameLst>
                                      </p:cBhvr>
                                      <p:to>
                                        <p:strVal val="hidden"/>
                                      </p:to>
                                    </p:set>
                                  </p:childTnLst>
                                </p:cTn>
                              </p:par>
                            </p:childTnLst>
                          </p:cTn>
                        </p:par>
                        <p:par>
                          <p:cTn id="120" fill="hold">
                            <p:stCondLst>
                              <p:cond delay="2000"/>
                            </p:stCondLst>
                            <p:childTnLst>
                              <p:par>
                                <p:cTn id="121" presetID="22" presetClass="entr" presetSubtype="8" fill="hold" nodeType="after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wipe(left)">
                                      <p:cBhvr>
                                        <p:cTn id="123" dur="500"/>
                                        <p:tgtEl>
                                          <p:spTgt spid="25"/>
                                        </p:tgtEl>
                                      </p:cBhvr>
                                    </p:animEffect>
                                  </p:childTnLst>
                                </p:cTn>
                              </p:par>
                            </p:childTnLst>
                          </p:cTn>
                        </p:par>
                        <p:par>
                          <p:cTn id="124" fill="hold">
                            <p:stCondLst>
                              <p:cond delay="2500"/>
                            </p:stCondLst>
                            <p:childTnLst>
                              <p:par>
                                <p:cTn id="125" presetID="22" presetClass="entr" presetSubtype="8" fill="hold" grpId="0" nodeType="afterEffect">
                                  <p:stCondLst>
                                    <p:cond delay="0"/>
                                  </p:stCondLst>
                                  <p:childTnLst>
                                    <p:set>
                                      <p:cBhvr>
                                        <p:cTn id="126" dur="1" fill="hold">
                                          <p:stCondLst>
                                            <p:cond delay="0"/>
                                          </p:stCondLst>
                                        </p:cTn>
                                        <p:tgtEl>
                                          <p:spTgt spid="29"/>
                                        </p:tgtEl>
                                        <p:attrNameLst>
                                          <p:attrName>style.visibility</p:attrName>
                                        </p:attrNameLst>
                                      </p:cBhvr>
                                      <p:to>
                                        <p:strVal val="visible"/>
                                      </p:to>
                                    </p:set>
                                    <p:animEffect transition="in" filter="wipe(left)">
                                      <p:cBhvr>
                                        <p:cTn id="1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13" grpId="0" animBg="1"/>
      <p:bldP spid="13" grpId="1" animBg="1"/>
      <p:bldP spid="24" grpId="0" animBg="1"/>
      <p:bldP spid="24" grpId="1" animBg="1"/>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726ABF2-F645-8091-2B34-449AE525B161}"/>
              </a:ext>
            </a:extLst>
          </p:cNvPr>
          <p:cNvSpPr/>
          <p:nvPr/>
        </p:nvSpPr>
        <p:spPr>
          <a:xfrm>
            <a:off x="141402" y="141402"/>
            <a:ext cx="4290774" cy="64290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t>apiVersion: networking.k8s.io/v1</a:t>
            </a:r>
          </a:p>
          <a:p>
            <a:r>
              <a:rPr lang="en-US" sz="2400" dirty="0"/>
              <a:t>kind: NetworkPolicy</a:t>
            </a:r>
          </a:p>
          <a:p>
            <a:r>
              <a:rPr lang="en-US" sz="2400" dirty="0"/>
              <a:t>metadata:</a:t>
            </a:r>
          </a:p>
          <a:p>
            <a:r>
              <a:rPr lang="en-US" sz="2400" dirty="0"/>
              <a:t> name: deny-network-policy</a:t>
            </a:r>
          </a:p>
          <a:p>
            <a:r>
              <a:rPr lang="en-US" sz="2400" dirty="0"/>
              <a:t> namespace: default</a:t>
            </a:r>
          </a:p>
          <a:p>
            <a:r>
              <a:rPr lang="en-US" sz="2400" dirty="0"/>
              <a:t>spec:</a:t>
            </a:r>
          </a:p>
          <a:p>
            <a:r>
              <a:rPr lang="en-US" sz="2400" dirty="0"/>
              <a:t>  podSelector: {}</a:t>
            </a:r>
          </a:p>
          <a:p>
            <a:r>
              <a:rPr lang="en-US" sz="2400" dirty="0"/>
              <a:t>  </a:t>
            </a:r>
            <a:r>
              <a:rPr lang="en-US" sz="2400" dirty="0" err="1"/>
              <a:t>policyTypes</a:t>
            </a:r>
            <a:r>
              <a:rPr lang="en-US" sz="2400" dirty="0"/>
              <a:t>:</a:t>
            </a:r>
          </a:p>
          <a:p>
            <a:r>
              <a:rPr lang="en-US" sz="2400" dirty="0"/>
              <a:t>    - Egress</a:t>
            </a:r>
          </a:p>
          <a:p>
            <a:pPr algn="ctr"/>
            <a:endParaRPr lang="en-US" dirty="0"/>
          </a:p>
        </p:txBody>
      </p:sp>
      <p:sp>
        <p:nvSpPr>
          <p:cNvPr id="20" name="Rectangle 19">
            <a:extLst>
              <a:ext uri="{FF2B5EF4-FFF2-40B4-BE49-F238E27FC236}">
                <a16:creationId xmlns:a16="http://schemas.microsoft.com/office/drawing/2014/main" id="{1D87F310-DE45-9966-DE04-D153C3CD9646}"/>
              </a:ext>
            </a:extLst>
          </p:cNvPr>
          <p:cNvSpPr/>
          <p:nvPr/>
        </p:nvSpPr>
        <p:spPr>
          <a:xfrm>
            <a:off x="240421" y="2397631"/>
            <a:ext cx="2186407" cy="38423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DCA2535-46FC-3969-B29D-17E90C28F86B}"/>
              </a:ext>
            </a:extLst>
          </p:cNvPr>
          <p:cNvSpPr/>
          <p:nvPr/>
        </p:nvSpPr>
        <p:spPr>
          <a:xfrm>
            <a:off x="254820" y="2770016"/>
            <a:ext cx="1779002" cy="10461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89ACCBE5-68E0-12E3-821B-63430B35516C}"/>
              </a:ext>
            </a:extLst>
          </p:cNvPr>
          <p:cNvGrpSpPr/>
          <p:nvPr/>
        </p:nvGrpSpPr>
        <p:grpSpPr>
          <a:xfrm>
            <a:off x="2426828" y="2512337"/>
            <a:ext cx="1716667" cy="182880"/>
            <a:chOff x="609600" y="1510437"/>
            <a:chExt cx="5610224" cy="756195"/>
          </a:xfrm>
        </p:grpSpPr>
        <p:sp>
          <p:nvSpPr>
            <p:cNvPr id="9" name="Chevron 2">
              <a:extLst>
                <a:ext uri="{FF2B5EF4-FFF2-40B4-BE49-F238E27FC236}">
                  <a16:creationId xmlns:a16="http://schemas.microsoft.com/office/drawing/2014/main" id="{9968E2A3-1ADC-89F1-3833-99B7FACD2CA0}"/>
                </a:ext>
              </a:extLst>
            </p:cNvPr>
            <p:cNvSpPr/>
            <p:nvPr/>
          </p:nvSpPr>
          <p:spPr>
            <a:xfrm>
              <a:off x="4162424" y="1510437"/>
              <a:ext cx="2057400" cy="756195"/>
            </a:xfrm>
            <a:prstGeom prst="chevron">
              <a:avLst/>
            </a:prstGeom>
            <a:gradFill flip="none" rotWithShape="1">
              <a:gsLst>
                <a:gs pos="0">
                  <a:srgbClr val="A61108"/>
                </a:gs>
                <a:gs pos="50000">
                  <a:srgbClr val="DA465B"/>
                </a:gs>
                <a:gs pos="100000">
                  <a:srgbClr val="A61108"/>
                </a:gs>
              </a:gsLst>
              <a:lin ang="5400000" scaled="1"/>
              <a:tileRect/>
            </a:gradFill>
            <a:ln w="12700" cap="flat" cmpd="sng" algn="ctr">
              <a:solidFill>
                <a:srgbClr val="C0504D">
                  <a:lumMod val="50000"/>
                </a:srgb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11" name="Chevron 17">
              <a:extLst>
                <a:ext uri="{FF2B5EF4-FFF2-40B4-BE49-F238E27FC236}">
                  <a16:creationId xmlns:a16="http://schemas.microsoft.com/office/drawing/2014/main" id="{7CA91AC1-42BB-C543-0BFC-B12ECF200B85}"/>
                </a:ext>
              </a:extLst>
            </p:cNvPr>
            <p:cNvSpPr/>
            <p:nvPr/>
          </p:nvSpPr>
          <p:spPr>
            <a:xfrm>
              <a:off x="2386012" y="1510437"/>
              <a:ext cx="2057400" cy="756195"/>
            </a:xfrm>
            <a:prstGeom prst="chevron">
              <a:avLst/>
            </a:prstGeom>
            <a:gradFill flip="none" rotWithShape="1">
              <a:gsLst>
                <a:gs pos="50000">
                  <a:srgbClr val="F8C766">
                    <a:lumMod val="93000"/>
                    <a:lumOff val="7000"/>
                  </a:srgbClr>
                </a:gs>
                <a:gs pos="0">
                  <a:srgbClr val="E49B0A"/>
                </a:gs>
                <a:gs pos="100000">
                  <a:srgbClr val="E49B0A"/>
                </a:gs>
              </a:gsLst>
              <a:lin ang="5400000" scaled="1"/>
              <a:tileRect/>
            </a:gradFill>
            <a:ln w="12700" cap="flat" cmpd="sng" algn="ctr">
              <a:solidFill>
                <a:schemeClr val="accent6">
                  <a:lumMod val="50000"/>
                </a:scheme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12" name="Chevron 19">
              <a:extLst>
                <a:ext uri="{FF2B5EF4-FFF2-40B4-BE49-F238E27FC236}">
                  <a16:creationId xmlns:a16="http://schemas.microsoft.com/office/drawing/2014/main" id="{5C638615-4820-A6EB-554A-4B55AD4B9B69}"/>
                </a:ext>
              </a:extLst>
            </p:cNvPr>
            <p:cNvSpPr/>
            <p:nvPr/>
          </p:nvSpPr>
          <p:spPr>
            <a:xfrm>
              <a:off x="609600" y="1510437"/>
              <a:ext cx="2057400" cy="756195"/>
            </a:xfrm>
            <a:prstGeom prst="chevron">
              <a:avLst/>
            </a:prstGeom>
            <a:gradFill flip="none" rotWithShape="1">
              <a:gsLst>
                <a:gs pos="50000">
                  <a:srgbClr val="7DFF7D"/>
                </a:gs>
                <a:gs pos="0">
                  <a:srgbClr val="009800"/>
                </a:gs>
                <a:gs pos="100000">
                  <a:srgbClr val="009800"/>
                </a:gs>
              </a:gsLst>
              <a:lin ang="5400000" scaled="1"/>
              <a:tileRect/>
            </a:gradFill>
            <a:ln w="12700" cap="flat" cmpd="sng" algn="ctr">
              <a:solidFill>
                <a:srgbClr val="006600"/>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grpSp>
      <p:sp>
        <p:nvSpPr>
          <p:cNvPr id="13" name="Rectangle: Folded Corner 12">
            <a:extLst>
              <a:ext uri="{FF2B5EF4-FFF2-40B4-BE49-F238E27FC236}">
                <a16:creationId xmlns:a16="http://schemas.microsoft.com/office/drawing/2014/main" id="{3FBB541F-BFCE-EFA1-ED6B-A92CBCF099AC}"/>
              </a:ext>
            </a:extLst>
          </p:cNvPr>
          <p:cNvSpPr/>
          <p:nvPr/>
        </p:nvSpPr>
        <p:spPr>
          <a:xfrm>
            <a:off x="4143495" y="2101484"/>
            <a:ext cx="2475088" cy="1085234"/>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Pod on which rule will be applied</a:t>
            </a:r>
          </a:p>
        </p:txBody>
      </p:sp>
      <p:grpSp>
        <p:nvGrpSpPr>
          <p:cNvPr id="15" name="Group 14">
            <a:extLst>
              <a:ext uri="{FF2B5EF4-FFF2-40B4-BE49-F238E27FC236}">
                <a16:creationId xmlns:a16="http://schemas.microsoft.com/office/drawing/2014/main" id="{AE335222-8D07-DD3A-93D9-8302711ED708}"/>
              </a:ext>
            </a:extLst>
          </p:cNvPr>
          <p:cNvGrpSpPr/>
          <p:nvPr/>
        </p:nvGrpSpPr>
        <p:grpSpPr>
          <a:xfrm>
            <a:off x="2055326" y="3684508"/>
            <a:ext cx="2124072" cy="151374"/>
            <a:chOff x="609600" y="1510437"/>
            <a:chExt cx="5610224" cy="756195"/>
          </a:xfrm>
        </p:grpSpPr>
        <p:sp>
          <p:nvSpPr>
            <p:cNvPr id="17" name="Chevron 2">
              <a:extLst>
                <a:ext uri="{FF2B5EF4-FFF2-40B4-BE49-F238E27FC236}">
                  <a16:creationId xmlns:a16="http://schemas.microsoft.com/office/drawing/2014/main" id="{EC457F9A-2ABB-8257-9396-F8ECE1603C3F}"/>
                </a:ext>
              </a:extLst>
            </p:cNvPr>
            <p:cNvSpPr/>
            <p:nvPr/>
          </p:nvSpPr>
          <p:spPr>
            <a:xfrm>
              <a:off x="4162424" y="1510437"/>
              <a:ext cx="2057400" cy="756195"/>
            </a:xfrm>
            <a:prstGeom prst="chevron">
              <a:avLst/>
            </a:prstGeom>
            <a:gradFill flip="none" rotWithShape="1">
              <a:gsLst>
                <a:gs pos="0">
                  <a:srgbClr val="A61108"/>
                </a:gs>
                <a:gs pos="50000">
                  <a:srgbClr val="DA465B"/>
                </a:gs>
                <a:gs pos="100000">
                  <a:srgbClr val="A61108"/>
                </a:gs>
              </a:gsLst>
              <a:lin ang="5400000" scaled="1"/>
              <a:tileRect/>
            </a:gradFill>
            <a:ln w="12700" cap="flat" cmpd="sng" algn="ctr">
              <a:solidFill>
                <a:srgbClr val="C0504D">
                  <a:lumMod val="50000"/>
                </a:srgb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19" name="Chevron 17">
              <a:extLst>
                <a:ext uri="{FF2B5EF4-FFF2-40B4-BE49-F238E27FC236}">
                  <a16:creationId xmlns:a16="http://schemas.microsoft.com/office/drawing/2014/main" id="{B0483ADB-E1ED-CAD5-B483-D9FA71864C74}"/>
                </a:ext>
              </a:extLst>
            </p:cNvPr>
            <p:cNvSpPr/>
            <p:nvPr/>
          </p:nvSpPr>
          <p:spPr>
            <a:xfrm>
              <a:off x="2386012" y="1510437"/>
              <a:ext cx="2057400" cy="756195"/>
            </a:xfrm>
            <a:prstGeom prst="chevron">
              <a:avLst/>
            </a:prstGeom>
            <a:gradFill flip="none" rotWithShape="1">
              <a:gsLst>
                <a:gs pos="50000">
                  <a:srgbClr val="F8C766">
                    <a:lumMod val="93000"/>
                    <a:lumOff val="7000"/>
                  </a:srgbClr>
                </a:gs>
                <a:gs pos="0">
                  <a:srgbClr val="E49B0A"/>
                </a:gs>
                <a:gs pos="100000">
                  <a:srgbClr val="E49B0A"/>
                </a:gs>
              </a:gsLst>
              <a:lin ang="5400000" scaled="1"/>
              <a:tileRect/>
            </a:gradFill>
            <a:ln w="12700" cap="flat" cmpd="sng" algn="ctr">
              <a:solidFill>
                <a:schemeClr val="accent6">
                  <a:lumMod val="50000"/>
                </a:scheme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23" name="Chevron 19">
              <a:extLst>
                <a:ext uri="{FF2B5EF4-FFF2-40B4-BE49-F238E27FC236}">
                  <a16:creationId xmlns:a16="http://schemas.microsoft.com/office/drawing/2014/main" id="{7DC3F710-32DA-27E5-4229-3EA638332452}"/>
                </a:ext>
              </a:extLst>
            </p:cNvPr>
            <p:cNvSpPr/>
            <p:nvPr/>
          </p:nvSpPr>
          <p:spPr>
            <a:xfrm>
              <a:off x="609600" y="1510437"/>
              <a:ext cx="2057400" cy="756195"/>
            </a:xfrm>
            <a:prstGeom prst="chevron">
              <a:avLst/>
            </a:prstGeom>
            <a:gradFill flip="none" rotWithShape="1">
              <a:gsLst>
                <a:gs pos="50000">
                  <a:srgbClr val="7DFF7D"/>
                </a:gs>
                <a:gs pos="0">
                  <a:srgbClr val="009800"/>
                </a:gs>
                <a:gs pos="100000">
                  <a:srgbClr val="009800"/>
                </a:gs>
              </a:gsLst>
              <a:lin ang="5400000" scaled="1"/>
              <a:tileRect/>
            </a:gradFill>
            <a:ln w="12700" cap="flat" cmpd="sng" algn="ctr">
              <a:solidFill>
                <a:srgbClr val="006600"/>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grpSp>
      <p:sp>
        <p:nvSpPr>
          <p:cNvPr id="24" name="Rectangle: Folded Corner 23">
            <a:extLst>
              <a:ext uri="{FF2B5EF4-FFF2-40B4-BE49-F238E27FC236}">
                <a16:creationId xmlns:a16="http://schemas.microsoft.com/office/drawing/2014/main" id="{5B213D2B-BB86-2712-95BB-240A73F9E9E6}"/>
              </a:ext>
            </a:extLst>
          </p:cNvPr>
          <p:cNvSpPr/>
          <p:nvPr/>
        </p:nvSpPr>
        <p:spPr>
          <a:xfrm>
            <a:off x="4179397" y="3429000"/>
            <a:ext cx="1493259" cy="79670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Direction</a:t>
            </a:r>
            <a:endParaRPr lang="en-US" dirty="0"/>
          </a:p>
        </p:txBody>
      </p:sp>
      <p:cxnSp>
        <p:nvCxnSpPr>
          <p:cNvPr id="57" name="Straight Arrow Connector 56">
            <a:extLst>
              <a:ext uri="{FF2B5EF4-FFF2-40B4-BE49-F238E27FC236}">
                <a16:creationId xmlns:a16="http://schemas.microsoft.com/office/drawing/2014/main" id="{508C4036-11B8-36D2-68F6-04F8BD13D815}"/>
              </a:ext>
            </a:extLst>
          </p:cNvPr>
          <p:cNvCxnSpPr>
            <a:cxnSpLocks/>
          </p:cNvCxnSpPr>
          <p:nvPr/>
        </p:nvCxnSpPr>
        <p:spPr>
          <a:xfrm>
            <a:off x="644020" y="3505944"/>
            <a:ext cx="1099939" cy="0"/>
          </a:xfrm>
          <a:prstGeom prst="straightConnector1">
            <a:avLst/>
          </a:prstGeom>
          <a:ln w="5715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661767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2000"/>
                                        <p:tgtEl>
                                          <p:spTgt spid="20"/>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2500"/>
                            </p:stCondLst>
                            <p:childTnLst>
                              <p:par>
                                <p:cTn id="13" presetID="42"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heel(1)">
                                      <p:cBhvr>
                                        <p:cTn id="22" dur="2000"/>
                                        <p:tgtEl>
                                          <p:spTgt spid="21"/>
                                        </p:tgtEl>
                                      </p:cBhvr>
                                    </p:animEffect>
                                  </p:childTnLst>
                                </p:cTn>
                              </p:par>
                              <p:par>
                                <p:cTn id="23" presetID="31" presetClass="exit" presetSubtype="0" fill="hold" nodeType="withEffect">
                                  <p:stCondLst>
                                    <p:cond delay="0"/>
                                  </p:stCondLst>
                                  <p:childTnLst>
                                    <p:anim calcmode="lin" valueType="num">
                                      <p:cBhvr>
                                        <p:cTn id="24" dur="1000"/>
                                        <p:tgtEl>
                                          <p:spTgt spid="7"/>
                                        </p:tgtEl>
                                        <p:attrNameLst>
                                          <p:attrName>ppt_w</p:attrName>
                                        </p:attrNameLst>
                                      </p:cBhvr>
                                      <p:tavLst>
                                        <p:tav tm="0">
                                          <p:val>
                                            <p:strVal val="ppt_w"/>
                                          </p:val>
                                        </p:tav>
                                        <p:tav tm="100000">
                                          <p:val>
                                            <p:fltVal val="0"/>
                                          </p:val>
                                        </p:tav>
                                      </p:tavLst>
                                    </p:anim>
                                    <p:anim calcmode="lin" valueType="num">
                                      <p:cBhvr>
                                        <p:cTn id="25" dur="1000"/>
                                        <p:tgtEl>
                                          <p:spTgt spid="7"/>
                                        </p:tgtEl>
                                        <p:attrNameLst>
                                          <p:attrName>ppt_h</p:attrName>
                                        </p:attrNameLst>
                                      </p:cBhvr>
                                      <p:tavLst>
                                        <p:tav tm="0">
                                          <p:val>
                                            <p:strVal val="ppt_h"/>
                                          </p:val>
                                        </p:tav>
                                        <p:tav tm="100000">
                                          <p:val>
                                            <p:fltVal val="0"/>
                                          </p:val>
                                        </p:tav>
                                      </p:tavLst>
                                    </p:anim>
                                    <p:anim calcmode="lin" valueType="num">
                                      <p:cBhvr>
                                        <p:cTn id="26" dur="1000"/>
                                        <p:tgtEl>
                                          <p:spTgt spid="7"/>
                                        </p:tgtEl>
                                        <p:attrNameLst>
                                          <p:attrName>style.rotation</p:attrName>
                                        </p:attrNameLst>
                                      </p:cBhvr>
                                      <p:tavLst>
                                        <p:tav tm="0">
                                          <p:val>
                                            <p:fltVal val="0"/>
                                          </p:val>
                                        </p:tav>
                                        <p:tav tm="100000">
                                          <p:val>
                                            <p:fltVal val="90"/>
                                          </p:val>
                                        </p:tav>
                                      </p:tavLst>
                                    </p:anim>
                                    <p:animEffect transition="out" filter="fade">
                                      <p:cBhvr>
                                        <p:cTn id="27" dur="1000"/>
                                        <p:tgtEl>
                                          <p:spTgt spid="7"/>
                                        </p:tgtEl>
                                      </p:cBhvr>
                                    </p:animEffect>
                                    <p:set>
                                      <p:cBhvr>
                                        <p:cTn id="28" dur="1" fill="hold">
                                          <p:stCondLst>
                                            <p:cond delay="999"/>
                                          </p:stCondLst>
                                        </p:cTn>
                                        <p:tgtEl>
                                          <p:spTgt spid="7"/>
                                        </p:tgtEl>
                                        <p:attrNameLst>
                                          <p:attrName>style.visibility</p:attrName>
                                        </p:attrNameLst>
                                      </p:cBhvr>
                                      <p:to>
                                        <p:strVal val="hidden"/>
                                      </p:to>
                                    </p:set>
                                  </p:childTnLst>
                                </p:cTn>
                              </p:par>
                              <p:par>
                                <p:cTn id="29" presetID="31" presetClass="exit" presetSubtype="0" fill="hold" grpId="1" nodeType="withEffect">
                                  <p:stCondLst>
                                    <p:cond delay="0"/>
                                  </p:stCondLst>
                                  <p:childTnLst>
                                    <p:anim calcmode="lin" valueType="num">
                                      <p:cBhvr>
                                        <p:cTn id="30" dur="1000"/>
                                        <p:tgtEl>
                                          <p:spTgt spid="13"/>
                                        </p:tgtEl>
                                        <p:attrNameLst>
                                          <p:attrName>ppt_w</p:attrName>
                                        </p:attrNameLst>
                                      </p:cBhvr>
                                      <p:tavLst>
                                        <p:tav tm="0">
                                          <p:val>
                                            <p:strVal val="ppt_w"/>
                                          </p:val>
                                        </p:tav>
                                        <p:tav tm="100000">
                                          <p:val>
                                            <p:fltVal val="0"/>
                                          </p:val>
                                        </p:tav>
                                      </p:tavLst>
                                    </p:anim>
                                    <p:anim calcmode="lin" valueType="num">
                                      <p:cBhvr>
                                        <p:cTn id="31" dur="1000"/>
                                        <p:tgtEl>
                                          <p:spTgt spid="13"/>
                                        </p:tgtEl>
                                        <p:attrNameLst>
                                          <p:attrName>ppt_h</p:attrName>
                                        </p:attrNameLst>
                                      </p:cBhvr>
                                      <p:tavLst>
                                        <p:tav tm="0">
                                          <p:val>
                                            <p:strVal val="ppt_h"/>
                                          </p:val>
                                        </p:tav>
                                        <p:tav tm="100000">
                                          <p:val>
                                            <p:fltVal val="0"/>
                                          </p:val>
                                        </p:tav>
                                      </p:tavLst>
                                    </p:anim>
                                    <p:anim calcmode="lin" valueType="num">
                                      <p:cBhvr>
                                        <p:cTn id="32" dur="1000"/>
                                        <p:tgtEl>
                                          <p:spTgt spid="13"/>
                                        </p:tgtEl>
                                        <p:attrNameLst>
                                          <p:attrName>style.rotation</p:attrName>
                                        </p:attrNameLst>
                                      </p:cBhvr>
                                      <p:tavLst>
                                        <p:tav tm="0">
                                          <p:val>
                                            <p:fltVal val="0"/>
                                          </p:val>
                                        </p:tav>
                                        <p:tav tm="100000">
                                          <p:val>
                                            <p:fltVal val="90"/>
                                          </p:val>
                                        </p:tav>
                                      </p:tavLst>
                                    </p:anim>
                                    <p:animEffect transition="out" filter="fade">
                                      <p:cBhvr>
                                        <p:cTn id="33" dur="1000"/>
                                        <p:tgtEl>
                                          <p:spTgt spid="13"/>
                                        </p:tgtEl>
                                      </p:cBhvr>
                                    </p:animEffect>
                                    <p:set>
                                      <p:cBhvr>
                                        <p:cTn id="34" dur="1" fill="hold">
                                          <p:stCondLst>
                                            <p:cond delay="999"/>
                                          </p:stCondLst>
                                        </p:cTn>
                                        <p:tgtEl>
                                          <p:spTgt spid="1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childTnLst>
                          </p:cTn>
                        </p:par>
                        <p:par>
                          <p:cTn id="37" fill="hold">
                            <p:stCondLst>
                              <p:cond delay="2000"/>
                            </p:stCondLst>
                            <p:childTnLst>
                              <p:par>
                                <p:cTn id="38" presetID="22" presetClass="entr" presetSubtype="8"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2500"/>
                            </p:stCondLst>
                            <p:childTnLst>
                              <p:par>
                                <p:cTn id="42" presetID="22" presetClass="entr" presetSubtype="8"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left)">
                                      <p:cBhvr>
                                        <p:cTn id="44" dur="500"/>
                                        <p:tgtEl>
                                          <p:spTgt spid="24"/>
                                        </p:tgtEl>
                                      </p:cBhvr>
                                    </p:animEffect>
                                  </p:childTnLst>
                                </p:cTn>
                              </p:par>
                            </p:childTnLst>
                          </p:cTn>
                        </p:par>
                        <p:par>
                          <p:cTn id="45" fill="hold">
                            <p:stCondLst>
                              <p:cond delay="3000"/>
                            </p:stCondLst>
                            <p:childTnLst>
                              <p:par>
                                <p:cTn id="46" presetID="22" presetClass="entr" presetSubtype="8" fill="hold" nodeType="after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wipe(left)">
                                      <p:cBhvr>
                                        <p:cTn id="4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13" grpId="0" animBg="1"/>
      <p:bldP spid="13" grpId="1" animBg="1"/>
      <p:bldP spid="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726ABF2-F645-8091-2B34-449AE525B161}"/>
              </a:ext>
            </a:extLst>
          </p:cNvPr>
          <p:cNvSpPr/>
          <p:nvPr/>
        </p:nvSpPr>
        <p:spPr>
          <a:xfrm>
            <a:off x="141402" y="141402"/>
            <a:ext cx="4290774" cy="64290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400" dirty="0"/>
              <a:t>apiVersion: networking.k8s.io/v1</a:t>
            </a:r>
          </a:p>
          <a:p>
            <a:r>
              <a:rPr lang="en-US" sz="2400" dirty="0"/>
              <a:t>kind: NetworkPolicy</a:t>
            </a:r>
          </a:p>
          <a:p>
            <a:r>
              <a:rPr lang="en-US" sz="2400" dirty="0"/>
              <a:t>metadata:</a:t>
            </a:r>
          </a:p>
          <a:p>
            <a:r>
              <a:rPr lang="en-US" sz="2400" dirty="0"/>
              <a:t> name: deny-network-policy</a:t>
            </a:r>
          </a:p>
          <a:p>
            <a:r>
              <a:rPr lang="en-US" sz="2400" dirty="0"/>
              <a:t> namespace: default</a:t>
            </a:r>
          </a:p>
          <a:p>
            <a:r>
              <a:rPr lang="en-US" sz="2400" dirty="0"/>
              <a:t>spec:</a:t>
            </a:r>
          </a:p>
          <a:p>
            <a:r>
              <a:rPr lang="en-US" sz="2400" dirty="0"/>
              <a:t>  podSelector: {}</a:t>
            </a:r>
          </a:p>
          <a:p>
            <a:r>
              <a:rPr lang="en-US" sz="2400" dirty="0"/>
              <a:t>  </a:t>
            </a:r>
            <a:r>
              <a:rPr lang="en-US" sz="2400" dirty="0" err="1"/>
              <a:t>policyTypes</a:t>
            </a:r>
            <a:r>
              <a:rPr lang="en-US" sz="2400" dirty="0"/>
              <a:t>:</a:t>
            </a:r>
          </a:p>
          <a:p>
            <a:r>
              <a:rPr lang="en-US" sz="2400" dirty="0"/>
              <a:t>    - Ingress</a:t>
            </a:r>
          </a:p>
          <a:p>
            <a:pPr algn="ctr"/>
            <a:endParaRPr lang="en-US" dirty="0"/>
          </a:p>
        </p:txBody>
      </p:sp>
      <p:sp>
        <p:nvSpPr>
          <p:cNvPr id="21" name="Rectangle 20">
            <a:extLst>
              <a:ext uri="{FF2B5EF4-FFF2-40B4-BE49-F238E27FC236}">
                <a16:creationId xmlns:a16="http://schemas.microsoft.com/office/drawing/2014/main" id="{0DCA2535-46FC-3969-B29D-17E90C28F86B}"/>
              </a:ext>
            </a:extLst>
          </p:cNvPr>
          <p:cNvSpPr/>
          <p:nvPr/>
        </p:nvSpPr>
        <p:spPr>
          <a:xfrm>
            <a:off x="254820" y="2770016"/>
            <a:ext cx="1779002" cy="10461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E335222-8D07-DD3A-93D9-8302711ED708}"/>
              </a:ext>
            </a:extLst>
          </p:cNvPr>
          <p:cNvGrpSpPr/>
          <p:nvPr/>
        </p:nvGrpSpPr>
        <p:grpSpPr>
          <a:xfrm>
            <a:off x="2055326" y="3684508"/>
            <a:ext cx="2124072" cy="151374"/>
            <a:chOff x="609600" y="1510437"/>
            <a:chExt cx="5610224" cy="756195"/>
          </a:xfrm>
        </p:grpSpPr>
        <p:sp>
          <p:nvSpPr>
            <p:cNvPr id="17" name="Chevron 2">
              <a:extLst>
                <a:ext uri="{FF2B5EF4-FFF2-40B4-BE49-F238E27FC236}">
                  <a16:creationId xmlns:a16="http://schemas.microsoft.com/office/drawing/2014/main" id="{EC457F9A-2ABB-8257-9396-F8ECE1603C3F}"/>
                </a:ext>
              </a:extLst>
            </p:cNvPr>
            <p:cNvSpPr/>
            <p:nvPr/>
          </p:nvSpPr>
          <p:spPr>
            <a:xfrm>
              <a:off x="4162424" y="1510437"/>
              <a:ext cx="2057400" cy="756195"/>
            </a:xfrm>
            <a:prstGeom prst="chevron">
              <a:avLst/>
            </a:prstGeom>
            <a:gradFill flip="none" rotWithShape="1">
              <a:gsLst>
                <a:gs pos="0">
                  <a:srgbClr val="A61108"/>
                </a:gs>
                <a:gs pos="50000">
                  <a:srgbClr val="DA465B"/>
                </a:gs>
                <a:gs pos="100000">
                  <a:srgbClr val="A61108"/>
                </a:gs>
              </a:gsLst>
              <a:lin ang="5400000" scaled="1"/>
              <a:tileRect/>
            </a:gradFill>
            <a:ln w="12700" cap="flat" cmpd="sng" algn="ctr">
              <a:solidFill>
                <a:srgbClr val="C0504D">
                  <a:lumMod val="50000"/>
                </a:srgb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19" name="Chevron 17">
              <a:extLst>
                <a:ext uri="{FF2B5EF4-FFF2-40B4-BE49-F238E27FC236}">
                  <a16:creationId xmlns:a16="http://schemas.microsoft.com/office/drawing/2014/main" id="{B0483ADB-E1ED-CAD5-B483-D9FA71864C74}"/>
                </a:ext>
              </a:extLst>
            </p:cNvPr>
            <p:cNvSpPr/>
            <p:nvPr/>
          </p:nvSpPr>
          <p:spPr>
            <a:xfrm>
              <a:off x="2386012" y="1510437"/>
              <a:ext cx="2057400" cy="756195"/>
            </a:xfrm>
            <a:prstGeom prst="chevron">
              <a:avLst/>
            </a:prstGeom>
            <a:gradFill flip="none" rotWithShape="1">
              <a:gsLst>
                <a:gs pos="50000">
                  <a:srgbClr val="F8C766">
                    <a:lumMod val="93000"/>
                    <a:lumOff val="7000"/>
                  </a:srgbClr>
                </a:gs>
                <a:gs pos="0">
                  <a:srgbClr val="E49B0A"/>
                </a:gs>
                <a:gs pos="100000">
                  <a:srgbClr val="E49B0A"/>
                </a:gs>
              </a:gsLst>
              <a:lin ang="5400000" scaled="1"/>
              <a:tileRect/>
            </a:gradFill>
            <a:ln w="12700" cap="flat" cmpd="sng" algn="ctr">
              <a:solidFill>
                <a:schemeClr val="accent6">
                  <a:lumMod val="50000"/>
                </a:scheme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23" name="Chevron 19">
              <a:extLst>
                <a:ext uri="{FF2B5EF4-FFF2-40B4-BE49-F238E27FC236}">
                  <a16:creationId xmlns:a16="http://schemas.microsoft.com/office/drawing/2014/main" id="{7DC3F710-32DA-27E5-4229-3EA638332452}"/>
                </a:ext>
              </a:extLst>
            </p:cNvPr>
            <p:cNvSpPr/>
            <p:nvPr/>
          </p:nvSpPr>
          <p:spPr>
            <a:xfrm>
              <a:off x="609600" y="1510437"/>
              <a:ext cx="2057400" cy="756195"/>
            </a:xfrm>
            <a:prstGeom prst="chevron">
              <a:avLst/>
            </a:prstGeom>
            <a:gradFill flip="none" rotWithShape="1">
              <a:gsLst>
                <a:gs pos="50000">
                  <a:srgbClr val="7DFF7D"/>
                </a:gs>
                <a:gs pos="0">
                  <a:srgbClr val="009800"/>
                </a:gs>
                <a:gs pos="100000">
                  <a:srgbClr val="009800"/>
                </a:gs>
              </a:gsLst>
              <a:lin ang="5400000" scaled="1"/>
              <a:tileRect/>
            </a:gradFill>
            <a:ln w="12700" cap="flat" cmpd="sng" algn="ctr">
              <a:solidFill>
                <a:srgbClr val="006600"/>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grpSp>
      <p:sp>
        <p:nvSpPr>
          <p:cNvPr id="24" name="Rectangle: Folded Corner 23">
            <a:extLst>
              <a:ext uri="{FF2B5EF4-FFF2-40B4-BE49-F238E27FC236}">
                <a16:creationId xmlns:a16="http://schemas.microsoft.com/office/drawing/2014/main" id="{5B213D2B-BB86-2712-95BB-240A73F9E9E6}"/>
              </a:ext>
            </a:extLst>
          </p:cNvPr>
          <p:cNvSpPr/>
          <p:nvPr/>
        </p:nvSpPr>
        <p:spPr>
          <a:xfrm>
            <a:off x="4179397" y="3429000"/>
            <a:ext cx="1493259" cy="79670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Direction</a:t>
            </a:r>
            <a:endParaRPr lang="en-US" dirty="0"/>
          </a:p>
        </p:txBody>
      </p:sp>
      <p:cxnSp>
        <p:nvCxnSpPr>
          <p:cNvPr id="57" name="Straight Arrow Connector 56">
            <a:extLst>
              <a:ext uri="{FF2B5EF4-FFF2-40B4-BE49-F238E27FC236}">
                <a16:creationId xmlns:a16="http://schemas.microsoft.com/office/drawing/2014/main" id="{508C4036-11B8-36D2-68F6-04F8BD13D815}"/>
              </a:ext>
            </a:extLst>
          </p:cNvPr>
          <p:cNvCxnSpPr>
            <a:cxnSpLocks/>
          </p:cNvCxnSpPr>
          <p:nvPr/>
        </p:nvCxnSpPr>
        <p:spPr>
          <a:xfrm>
            <a:off x="644020" y="3505944"/>
            <a:ext cx="1099939" cy="0"/>
          </a:xfrm>
          <a:prstGeom prst="straightConnector1">
            <a:avLst/>
          </a:prstGeom>
          <a:ln w="5715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1910730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2000"/>
                                        <p:tgtEl>
                                          <p:spTgt spid="21"/>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left)">
                                      <p:cBhvr>
                                        <p:cTn id="1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F09749-8025-607F-1551-B792E6EC9DDB}"/>
              </a:ext>
            </a:extLst>
          </p:cNvPr>
          <p:cNvSpPr/>
          <p:nvPr/>
        </p:nvSpPr>
        <p:spPr>
          <a:xfrm>
            <a:off x="219074" y="693434"/>
            <a:ext cx="6199833" cy="5000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apiVersion: networking.k8s.io/v1</a:t>
            </a:r>
          </a:p>
          <a:p>
            <a:r>
              <a:rPr lang="en-US" sz="2400" dirty="0"/>
              <a:t>kind: NetworkPolicy</a:t>
            </a:r>
          </a:p>
          <a:p>
            <a:r>
              <a:rPr lang="en-US" sz="2400" dirty="0"/>
              <a:t>metadata:</a:t>
            </a:r>
          </a:p>
          <a:p>
            <a:r>
              <a:rPr lang="en-US" sz="2400" dirty="0"/>
              <a:t> name: sample-network-policy</a:t>
            </a:r>
          </a:p>
          <a:p>
            <a:r>
              <a:rPr lang="en-US" sz="2400" dirty="0"/>
              <a:t> namespace: default</a:t>
            </a:r>
          </a:p>
          <a:p>
            <a:r>
              <a:rPr lang="en-US" sz="2400" dirty="0"/>
              <a:t>spec:</a:t>
            </a:r>
          </a:p>
          <a:p>
            <a:r>
              <a:rPr lang="en-US" sz="2400" dirty="0"/>
              <a:t>  podSelector:</a:t>
            </a:r>
          </a:p>
          <a:p>
            <a:r>
              <a:rPr lang="en-US" sz="2400" dirty="0"/>
              <a:t>    matchLabels:</a:t>
            </a:r>
          </a:p>
          <a:p>
            <a:r>
              <a:rPr lang="en-US" sz="2400" dirty="0"/>
              <a:t>      app: web</a:t>
            </a:r>
          </a:p>
          <a:p>
            <a:r>
              <a:rPr lang="en-US" sz="2400" dirty="0"/>
              <a:t>  </a:t>
            </a:r>
            <a:r>
              <a:rPr lang="en-US" sz="2400" dirty="0" err="1"/>
              <a:t>policyTypes</a:t>
            </a:r>
            <a:r>
              <a:rPr lang="en-US" sz="2400" dirty="0"/>
              <a:t>:</a:t>
            </a:r>
          </a:p>
          <a:p>
            <a:r>
              <a:rPr lang="en-US" sz="2400" dirty="0"/>
              <a:t>    - Egress</a:t>
            </a:r>
          </a:p>
          <a:p>
            <a:r>
              <a:rPr lang="en-US" sz="2400" dirty="0"/>
              <a:t>    - Ingress</a:t>
            </a:r>
          </a:p>
          <a:p>
            <a:r>
              <a:rPr lang="en-US" sz="2400" dirty="0"/>
              <a:t>   ingress:</a:t>
            </a:r>
          </a:p>
          <a:p>
            <a:r>
              <a:rPr lang="en-US" sz="2400" dirty="0"/>
              <a:t>      - from:</a:t>
            </a:r>
          </a:p>
          <a:p>
            <a:r>
              <a:rPr lang="en-US" sz="2400" dirty="0"/>
              <a:t>        - podSelector:</a:t>
            </a:r>
          </a:p>
          <a:p>
            <a:r>
              <a:rPr lang="en-US" sz="2400" dirty="0"/>
              <a:t>            matchLabels:</a:t>
            </a:r>
          </a:p>
          <a:p>
            <a:r>
              <a:rPr lang="en-US" sz="2400" dirty="0"/>
              <a:t>             app: </a:t>
            </a:r>
            <a:r>
              <a:rPr lang="en-US" sz="2400" dirty="0" err="1"/>
              <a:t>db</a:t>
            </a:r>
            <a:endParaRPr lang="en-US" sz="2400" dirty="0"/>
          </a:p>
        </p:txBody>
      </p:sp>
      <p:cxnSp>
        <p:nvCxnSpPr>
          <p:cNvPr id="18" name="Straight Arrow Connector 17">
            <a:extLst>
              <a:ext uri="{FF2B5EF4-FFF2-40B4-BE49-F238E27FC236}">
                <a16:creationId xmlns:a16="http://schemas.microsoft.com/office/drawing/2014/main" id="{A626B93D-682D-8A38-A78F-FDC255CD8DC4}"/>
              </a:ext>
            </a:extLst>
          </p:cNvPr>
          <p:cNvCxnSpPr>
            <a:cxnSpLocks/>
          </p:cNvCxnSpPr>
          <p:nvPr/>
        </p:nvCxnSpPr>
        <p:spPr>
          <a:xfrm>
            <a:off x="317487" y="2250535"/>
            <a:ext cx="722349" cy="0"/>
          </a:xfrm>
          <a:prstGeom prst="straightConnector1">
            <a:avLst/>
          </a:prstGeom>
          <a:ln w="5715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sp>
        <p:nvSpPr>
          <p:cNvPr id="20" name="Rectangle 19">
            <a:extLst>
              <a:ext uri="{FF2B5EF4-FFF2-40B4-BE49-F238E27FC236}">
                <a16:creationId xmlns:a16="http://schemas.microsoft.com/office/drawing/2014/main" id="{1D87F310-DE45-9966-DE04-D153C3CD9646}"/>
              </a:ext>
            </a:extLst>
          </p:cNvPr>
          <p:cNvSpPr/>
          <p:nvPr/>
        </p:nvSpPr>
        <p:spPr>
          <a:xfrm>
            <a:off x="224401" y="1922353"/>
            <a:ext cx="2186407" cy="143719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DCA2535-46FC-3969-B29D-17E90C28F86B}"/>
              </a:ext>
            </a:extLst>
          </p:cNvPr>
          <p:cNvSpPr/>
          <p:nvPr/>
        </p:nvSpPr>
        <p:spPr>
          <a:xfrm>
            <a:off x="361729" y="3407670"/>
            <a:ext cx="1779002" cy="10402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E9D0870-123A-DB3C-6820-CB6BBD6FF98E}"/>
              </a:ext>
            </a:extLst>
          </p:cNvPr>
          <p:cNvSpPr/>
          <p:nvPr/>
        </p:nvSpPr>
        <p:spPr>
          <a:xfrm>
            <a:off x="398357" y="4536761"/>
            <a:ext cx="2507806" cy="189786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89ACCBE5-68E0-12E3-821B-63430B35516C}"/>
              </a:ext>
            </a:extLst>
          </p:cNvPr>
          <p:cNvGrpSpPr/>
          <p:nvPr/>
        </p:nvGrpSpPr>
        <p:grpSpPr>
          <a:xfrm>
            <a:off x="2418849" y="2770586"/>
            <a:ext cx="1859948" cy="223453"/>
            <a:chOff x="609600" y="1510437"/>
            <a:chExt cx="5610224" cy="756195"/>
          </a:xfrm>
        </p:grpSpPr>
        <p:sp>
          <p:nvSpPr>
            <p:cNvPr id="9" name="Chevron 2">
              <a:extLst>
                <a:ext uri="{FF2B5EF4-FFF2-40B4-BE49-F238E27FC236}">
                  <a16:creationId xmlns:a16="http://schemas.microsoft.com/office/drawing/2014/main" id="{9968E2A3-1ADC-89F1-3833-99B7FACD2CA0}"/>
                </a:ext>
              </a:extLst>
            </p:cNvPr>
            <p:cNvSpPr/>
            <p:nvPr/>
          </p:nvSpPr>
          <p:spPr>
            <a:xfrm>
              <a:off x="4162424" y="1510437"/>
              <a:ext cx="2057400" cy="756195"/>
            </a:xfrm>
            <a:prstGeom prst="chevron">
              <a:avLst/>
            </a:prstGeom>
            <a:gradFill flip="none" rotWithShape="1">
              <a:gsLst>
                <a:gs pos="0">
                  <a:srgbClr val="A61108"/>
                </a:gs>
                <a:gs pos="50000">
                  <a:srgbClr val="DA465B"/>
                </a:gs>
                <a:gs pos="100000">
                  <a:srgbClr val="A61108"/>
                </a:gs>
              </a:gsLst>
              <a:lin ang="5400000" scaled="1"/>
              <a:tileRect/>
            </a:gradFill>
            <a:ln w="12700" cap="flat" cmpd="sng" algn="ctr">
              <a:solidFill>
                <a:srgbClr val="C0504D">
                  <a:lumMod val="50000"/>
                </a:srgb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11" name="Chevron 17">
              <a:extLst>
                <a:ext uri="{FF2B5EF4-FFF2-40B4-BE49-F238E27FC236}">
                  <a16:creationId xmlns:a16="http://schemas.microsoft.com/office/drawing/2014/main" id="{7CA91AC1-42BB-C543-0BFC-B12ECF200B85}"/>
                </a:ext>
              </a:extLst>
            </p:cNvPr>
            <p:cNvSpPr/>
            <p:nvPr/>
          </p:nvSpPr>
          <p:spPr>
            <a:xfrm>
              <a:off x="2386012" y="1510437"/>
              <a:ext cx="2057400" cy="756195"/>
            </a:xfrm>
            <a:prstGeom prst="chevron">
              <a:avLst/>
            </a:prstGeom>
            <a:gradFill flip="none" rotWithShape="1">
              <a:gsLst>
                <a:gs pos="50000">
                  <a:srgbClr val="F8C766">
                    <a:lumMod val="93000"/>
                    <a:lumOff val="7000"/>
                  </a:srgbClr>
                </a:gs>
                <a:gs pos="0">
                  <a:srgbClr val="E49B0A"/>
                </a:gs>
                <a:gs pos="100000">
                  <a:srgbClr val="E49B0A"/>
                </a:gs>
              </a:gsLst>
              <a:lin ang="5400000" scaled="1"/>
              <a:tileRect/>
            </a:gradFill>
            <a:ln w="12700" cap="flat" cmpd="sng" algn="ctr">
              <a:solidFill>
                <a:schemeClr val="accent6">
                  <a:lumMod val="50000"/>
                </a:scheme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12" name="Chevron 19">
              <a:extLst>
                <a:ext uri="{FF2B5EF4-FFF2-40B4-BE49-F238E27FC236}">
                  <a16:creationId xmlns:a16="http://schemas.microsoft.com/office/drawing/2014/main" id="{5C638615-4820-A6EB-554A-4B55AD4B9B69}"/>
                </a:ext>
              </a:extLst>
            </p:cNvPr>
            <p:cNvSpPr/>
            <p:nvPr/>
          </p:nvSpPr>
          <p:spPr>
            <a:xfrm>
              <a:off x="609600" y="1510437"/>
              <a:ext cx="2057400" cy="756195"/>
            </a:xfrm>
            <a:prstGeom prst="chevron">
              <a:avLst/>
            </a:prstGeom>
            <a:gradFill flip="none" rotWithShape="1">
              <a:gsLst>
                <a:gs pos="50000">
                  <a:srgbClr val="7DFF7D"/>
                </a:gs>
                <a:gs pos="0">
                  <a:srgbClr val="009800"/>
                </a:gs>
                <a:gs pos="100000">
                  <a:srgbClr val="009800"/>
                </a:gs>
              </a:gsLst>
              <a:lin ang="5400000" scaled="1"/>
              <a:tileRect/>
            </a:gradFill>
            <a:ln w="12700" cap="flat" cmpd="sng" algn="ctr">
              <a:solidFill>
                <a:srgbClr val="006600"/>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grpSp>
      <p:sp>
        <p:nvSpPr>
          <p:cNvPr id="13" name="Rectangle: Folded Corner 12">
            <a:extLst>
              <a:ext uri="{FF2B5EF4-FFF2-40B4-BE49-F238E27FC236}">
                <a16:creationId xmlns:a16="http://schemas.microsoft.com/office/drawing/2014/main" id="{3FBB541F-BFCE-EFA1-ED6B-A92CBCF099AC}"/>
              </a:ext>
            </a:extLst>
          </p:cNvPr>
          <p:cNvSpPr/>
          <p:nvPr/>
        </p:nvSpPr>
        <p:spPr>
          <a:xfrm>
            <a:off x="4278797" y="2579285"/>
            <a:ext cx="2475088" cy="1085234"/>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Pod on which rule will be applied</a:t>
            </a:r>
          </a:p>
        </p:txBody>
      </p:sp>
      <p:grpSp>
        <p:nvGrpSpPr>
          <p:cNvPr id="15" name="Group 14">
            <a:extLst>
              <a:ext uri="{FF2B5EF4-FFF2-40B4-BE49-F238E27FC236}">
                <a16:creationId xmlns:a16="http://schemas.microsoft.com/office/drawing/2014/main" id="{AE335222-8D07-DD3A-93D9-8302711ED708}"/>
              </a:ext>
            </a:extLst>
          </p:cNvPr>
          <p:cNvGrpSpPr/>
          <p:nvPr/>
        </p:nvGrpSpPr>
        <p:grpSpPr>
          <a:xfrm>
            <a:off x="2154726" y="4080277"/>
            <a:ext cx="2124072" cy="182880"/>
            <a:chOff x="609600" y="1510437"/>
            <a:chExt cx="5610224" cy="756195"/>
          </a:xfrm>
        </p:grpSpPr>
        <p:sp>
          <p:nvSpPr>
            <p:cNvPr id="17" name="Chevron 2">
              <a:extLst>
                <a:ext uri="{FF2B5EF4-FFF2-40B4-BE49-F238E27FC236}">
                  <a16:creationId xmlns:a16="http://schemas.microsoft.com/office/drawing/2014/main" id="{EC457F9A-2ABB-8257-9396-F8ECE1603C3F}"/>
                </a:ext>
              </a:extLst>
            </p:cNvPr>
            <p:cNvSpPr/>
            <p:nvPr/>
          </p:nvSpPr>
          <p:spPr>
            <a:xfrm>
              <a:off x="4162424" y="1510437"/>
              <a:ext cx="2057400" cy="756195"/>
            </a:xfrm>
            <a:prstGeom prst="chevron">
              <a:avLst/>
            </a:prstGeom>
            <a:gradFill flip="none" rotWithShape="1">
              <a:gsLst>
                <a:gs pos="0">
                  <a:srgbClr val="A61108"/>
                </a:gs>
                <a:gs pos="50000">
                  <a:srgbClr val="DA465B"/>
                </a:gs>
                <a:gs pos="100000">
                  <a:srgbClr val="A61108"/>
                </a:gs>
              </a:gsLst>
              <a:lin ang="5400000" scaled="1"/>
              <a:tileRect/>
            </a:gradFill>
            <a:ln w="12700" cap="flat" cmpd="sng" algn="ctr">
              <a:solidFill>
                <a:srgbClr val="C0504D">
                  <a:lumMod val="50000"/>
                </a:srgb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19" name="Chevron 17">
              <a:extLst>
                <a:ext uri="{FF2B5EF4-FFF2-40B4-BE49-F238E27FC236}">
                  <a16:creationId xmlns:a16="http://schemas.microsoft.com/office/drawing/2014/main" id="{B0483ADB-E1ED-CAD5-B483-D9FA71864C74}"/>
                </a:ext>
              </a:extLst>
            </p:cNvPr>
            <p:cNvSpPr/>
            <p:nvPr/>
          </p:nvSpPr>
          <p:spPr>
            <a:xfrm>
              <a:off x="2386012" y="1510437"/>
              <a:ext cx="2057400" cy="756195"/>
            </a:xfrm>
            <a:prstGeom prst="chevron">
              <a:avLst/>
            </a:prstGeom>
            <a:gradFill flip="none" rotWithShape="1">
              <a:gsLst>
                <a:gs pos="50000">
                  <a:srgbClr val="F8C766">
                    <a:lumMod val="93000"/>
                    <a:lumOff val="7000"/>
                  </a:srgbClr>
                </a:gs>
                <a:gs pos="0">
                  <a:srgbClr val="E49B0A"/>
                </a:gs>
                <a:gs pos="100000">
                  <a:srgbClr val="E49B0A"/>
                </a:gs>
              </a:gsLst>
              <a:lin ang="5400000" scaled="1"/>
              <a:tileRect/>
            </a:gradFill>
            <a:ln w="12700" cap="flat" cmpd="sng" algn="ctr">
              <a:solidFill>
                <a:schemeClr val="accent6">
                  <a:lumMod val="50000"/>
                </a:scheme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23" name="Chevron 19">
              <a:extLst>
                <a:ext uri="{FF2B5EF4-FFF2-40B4-BE49-F238E27FC236}">
                  <a16:creationId xmlns:a16="http://schemas.microsoft.com/office/drawing/2014/main" id="{7DC3F710-32DA-27E5-4229-3EA638332452}"/>
                </a:ext>
              </a:extLst>
            </p:cNvPr>
            <p:cNvSpPr/>
            <p:nvPr/>
          </p:nvSpPr>
          <p:spPr>
            <a:xfrm>
              <a:off x="609600" y="1510437"/>
              <a:ext cx="2057400" cy="756195"/>
            </a:xfrm>
            <a:prstGeom prst="chevron">
              <a:avLst/>
            </a:prstGeom>
            <a:gradFill flip="none" rotWithShape="1">
              <a:gsLst>
                <a:gs pos="50000">
                  <a:srgbClr val="7DFF7D"/>
                </a:gs>
                <a:gs pos="0">
                  <a:srgbClr val="009800"/>
                </a:gs>
                <a:gs pos="100000">
                  <a:srgbClr val="009800"/>
                </a:gs>
              </a:gsLst>
              <a:lin ang="5400000" scaled="1"/>
              <a:tileRect/>
            </a:gradFill>
            <a:ln w="12700" cap="flat" cmpd="sng" algn="ctr">
              <a:solidFill>
                <a:srgbClr val="006600"/>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grpSp>
      <p:sp>
        <p:nvSpPr>
          <p:cNvPr id="24" name="Rectangle: Folded Corner 23">
            <a:extLst>
              <a:ext uri="{FF2B5EF4-FFF2-40B4-BE49-F238E27FC236}">
                <a16:creationId xmlns:a16="http://schemas.microsoft.com/office/drawing/2014/main" id="{5B213D2B-BB86-2712-95BB-240A73F9E9E6}"/>
              </a:ext>
            </a:extLst>
          </p:cNvPr>
          <p:cNvSpPr/>
          <p:nvPr/>
        </p:nvSpPr>
        <p:spPr>
          <a:xfrm>
            <a:off x="4278797" y="3690453"/>
            <a:ext cx="1493259" cy="962527"/>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Direction</a:t>
            </a:r>
            <a:endParaRPr lang="en-US" dirty="0"/>
          </a:p>
        </p:txBody>
      </p:sp>
      <p:grpSp>
        <p:nvGrpSpPr>
          <p:cNvPr id="25" name="Group 24">
            <a:extLst>
              <a:ext uri="{FF2B5EF4-FFF2-40B4-BE49-F238E27FC236}">
                <a16:creationId xmlns:a16="http://schemas.microsoft.com/office/drawing/2014/main" id="{69D6C31C-1525-42C4-CD53-13DF282DEB4E}"/>
              </a:ext>
            </a:extLst>
          </p:cNvPr>
          <p:cNvGrpSpPr/>
          <p:nvPr/>
        </p:nvGrpSpPr>
        <p:grpSpPr>
          <a:xfrm>
            <a:off x="2945867" y="5559306"/>
            <a:ext cx="1716667" cy="182880"/>
            <a:chOff x="609600" y="1510437"/>
            <a:chExt cx="5610224" cy="756195"/>
          </a:xfrm>
        </p:grpSpPr>
        <p:sp>
          <p:nvSpPr>
            <p:cNvPr id="26" name="Chevron 2">
              <a:extLst>
                <a:ext uri="{FF2B5EF4-FFF2-40B4-BE49-F238E27FC236}">
                  <a16:creationId xmlns:a16="http://schemas.microsoft.com/office/drawing/2014/main" id="{50191C69-9F7D-BBD6-1A91-A0D6EFAC0A83}"/>
                </a:ext>
              </a:extLst>
            </p:cNvPr>
            <p:cNvSpPr/>
            <p:nvPr/>
          </p:nvSpPr>
          <p:spPr>
            <a:xfrm>
              <a:off x="4162424" y="1510437"/>
              <a:ext cx="2057400" cy="756195"/>
            </a:xfrm>
            <a:prstGeom prst="chevron">
              <a:avLst/>
            </a:prstGeom>
            <a:gradFill flip="none" rotWithShape="1">
              <a:gsLst>
                <a:gs pos="0">
                  <a:srgbClr val="A61108"/>
                </a:gs>
                <a:gs pos="50000">
                  <a:srgbClr val="DA465B"/>
                </a:gs>
                <a:gs pos="100000">
                  <a:srgbClr val="A61108"/>
                </a:gs>
              </a:gsLst>
              <a:lin ang="5400000" scaled="1"/>
              <a:tileRect/>
            </a:gradFill>
            <a:ln w="12700" cap="flat" cmpd="sng" algn="ctr">
              <a:solidFill>
                <a:srgbClr val="C0504D">
                  <a:lumMod val="50000"/>
                </a:srgb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27" name="Chevron 17">
              <a:extLst>
                <a:ext uri="{FF2B5EF4-FFF2-40B4-BE49-F238E27FC236}">
                  <a16:creationId xmlns:a16="http://schemas.microsoft.com/office/drawing/2014/main" id="{5EA0E7AD-B1C5-F948-ACF2-8B9817DB0B34}"/>
                </a:ext>
              </a:extLst>
            </p:cNvPr>
            <p:cNvSpPr/>
            <p:nvPr/>
          </p:nvSpPr>
          <p:spPr>
            <a:xfrm>
              <a:off x="2386012" y="1510437"/>
              <a:ext cx="2057400" cy="756195"/>
            </a:xfrm>
            <a:prstGeom prst="chevron">
              <a:avLst/>
            </a:prstGeom>
            <a:gradFill flip="none" rotWithShape="1">
              <a:gsLst>
                <a:gs pos="50000">
                  <a:srgbClr val="F8C766">
                    <a:lumMod val="93000"/>
                    <a:lumOff val="7000"/>
                  </a:srgbClr>
                </a:gs>
                <a:gs pos="0">
                  <a:srgbClr val="E49B0A"/>
                </a:gs>
                <a:gs pos="100000">
                  <a:srgbClr val="E49B0A"/>
                </a:gs>
              </a:gsLst>
              <a:lin ang="5400000" scaled="1"/>
              <a:tileRect/>
            </a:gradFill>
            <a:ln w="12700" cap="flat" cmpd="sng" algn="ctr">
              <a:solidFill>
                <a:schemeClr val="accent6">
                  <a:lumMod val="50000"/>
                </a:scheme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28" name="Chevron 19">
              <a:extLst>
                <a:ext uri="{FF2B5EF4-FFF2-40B4-BE49-F238E27FC236}">
                  <a16:creationId xmlns:a16="http://schemas.microsoft.com/office/drawing/2014/main" id="{F94D3E0B-75D5-F840-CAE9-60F809D07E32}"/>
                </a:ext>
              </a:extLst>
            </p:cNvPr>
            <p:cNvSpPr/>
            <p:nvPr/>
          </p:nvSpPr>
          <p:spPr>
            <a:xfrm>
              <a:off x="609600" y="1510437"/>
              <a:ext cx="2057400" cy="756195"/>
            </a:xfrm>
            <a:prstGeom prst="chevron">
              <a:avLst/>
            </a:prstGeom>
            <a:gradFill flip="none" rotWithShape="1">
              <a:gsLst>
                <a:gs pos="50000">
                  <a:srgbClr val="7DFF7D"/>
                </a:gs>
                <a:gs pos="0">
                  <a:srgbClr val="009800"/>
                </a:gs>
                <a:gs pos="100000">
                  <a:srgbClr val="009800"/>
                </a:gs>
              </a:gsLst>
              <a:lin ang="5400000" scaled="1"/>
              <a:tileRect/>
            </a:gradFill>
            <a:ln w="12700" cap="flat" cmpd="sng" algn="ctr">
              <a:solidFill>
                <a:srgbClr val="006600"/>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grpSp>
      <p:sp>
        <p:nvSpPr>
          <p:cNvPr id="29" name="Rectangle: Folded Corner 28">
            <a:extLst>
              <a:ext uri="{FF2B5EF4-FFF2-40B4-BE49-F238E27FC236}">
                <a16:creationId xmlns:a16="http://schemas.microsoft.com/office/drawing/2014/main" id="{98B6E8ED-23FD-00A2-7F8D-9BCE4AB9A6ED}"/>
              </a:ext>
            </a:extLst>
          </p:cNvPr>
          <p:cNvSpPr/>
          <p:nvPr/>
        </p:nvSpPr>
        <p:spPr>
          <a:xfrm>
            <a:off x="4662534" y="5147290"/>
            <a:ext cx="1493259" cy="962527"/>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t>Rules</a:t>
            </a:r>
            <a:endParaRPr lang="en-US" dirty="0"/>
          </a:p>
        </p:txBody>
      </p:sp>
      <p:sp>
        <p:nvSpPr>
          <p:cNvPr id="2" name="Rectangle 1">
            <a:extLst>
              <a:ext uri="{FF2B5EF4-FFF2-40B4-BE49-F238E27FC236}">
                <a16:creationId xmlns:a16="http://schemas.microsoft.com/office/drawing/2014/main" id="{248C79CF-DC0C-3313-6890-7287457FAB4A}"/>
              </a:ext>
            </a:extLst>
          </p:cNvPr>
          <p:cNvSpPr/>
          <p:nvPr/>
        </p:nvSpPr>
        <p:spPr>
          <a:xfrm>
            <a:off x="3499851" y="145738"/>
            <a:ext cx="8692149" cy="20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u="sng" dirty="0">
                <a:solidFill>
                  <a:schemeClr val="bg1"/>
                </a:solidFill>
              </a:rPr>
              <a:t>NetworkPolicy applies on 3 things:-</a:t>
            </a:r>
          </a:p>
          <a:p>
            <a:endParaRPr lang="en-US" sz="2000" dirty="0">
              <a:solidFill>
                <a:schemeClr val="bg1"/>
              </a:solidFill>
            </a:endParaRPr>
          </a:p>
          <a:p>
            <a:pPr marL="342900" indent="-342900">
              <a:buFont typeface="Wingdings" panose="05000000000000000000" pitchFamily="2" charset="2"/>
              <a:buChar char="Ø"/>
            </a:pPr>
            <a:r>
              <a:rPr lang="en-US" sz="2000" b="1" dirty="0">
                <a:solidFill>
                  <a:schemeClr val="accent2"/>
                </a:solidFill>
              </a:rPr>
              <a:t>IP block</a:t>
            </a:r>
            <a:r>
              <a:rPr lang="en-US" sz="2000" dirty="0">
                <a:solidFill>
                  <a:schemeClr val="bg1"/>
                </a:solidFill>
              </a:rPr>
              <a:t>:  Creates ingress/egress based on IP blocks (CIDR).</a:t>
            </a:r>
          </a:p>
          <a:p>
            <a:pPr marL="342900" indent="-342900">
              <a:buFont typeface="Wingdings" panose="05000000000000000000" pitchFamily="2" charset="2"/>
              <a:buChar char="Ø"/>
            </a:pPr>
            <a:r>
              <a:rPr lang="en-US" sz="2000" b="1" dirty="0">
                <a:solidFill>
                  <a:schemeClr val="accent2"/>
                </a:solidFill>
              </a:rPr>
              <a:t>Pods</a:t>
            </a:r>
            <a:r>
              <a:rPr lang="en-US" sz="2000" dirty="0">
                <a:solidFill>
                  <a:schemeClr val="bg1"/>
                </a:solidFill>
              </a:rPr>
              <a:t>: (podSelector) </a:t>
            </a:r>
            <a:r>
              <a:rPr lang="en-US" sz="2000" dirty="0">
                <a:solidFill>
                  <a:schemeClr val="bg1"/>
                </a:solidFill>
                <a:sym typeface="Wingdings" panose="05000000000000000000" pitchFamily="2" charset="2"/>
              </a:rPr>
              <a:t> </a:t>
            </a:r>
            <a:r>
              <a:rPr lang="en-US" sz="2000" dirty="0">
                <a:solidFill>
                  <a:schemeClr val="bg1"/>
                </a:solidFill>
              </a:rPr>
              <a:t>egress/ingress rules based on Pods labels and selectors.</a:t>
            </a:r>
          </a:p>
          <a:p>
            <a:pPr marL="342900" indent="-342900">
              <a:buFont typeface="Wingdings" panose="05000000000000000000" pitchFamily="2" charset="2"/>
              <a:buChar char="Ø"/>
            </a:pPr>
            <a:r>
              <a:rPr lang="en-US" sz="2000" b="1" dirty="0">
                <a:solidFill>
                  <a:schemeClr val="accent2"/>
                </a:solidFill>
              </a:rPr>
              <a:t>Namespaces</a:t>
            </a:r>
            <a:r>
              <a:rPr lang="en-US" sz="2000" dirty="0">
                <a:solidFill>
                  <a:schemeClr val="bg1"/>
                </a:solidFill>
              </a:rPr>
              <a:t>:  (namespaceSelector) to grant access to specific namespace.</a:t>
            </a:r>
          </a:p>
        </p:txBody>
      </p:sp>
      <p:sp>
        <p:nvSpPr>
          <p:cNvPr id="3" name="Rectangle 2">
            <a:extLst>
              <a:ext uri="{FF2B5EF4-FFF2-40B4-BE49-F238E27FC236}">
                <a16:creationId xmlns:a16="http://schemas.microsoft.com/office/drawing/2014/main" id="{9AB4B32B-4E8F-AA3F-96E0-6570114A0E41}"/>
              </a:ext>
            </a:extLst>
          </p:cNvPr>
          <p:cNvSpPr/>
          <p:nvPr/>
        </p:nvSpPr>
        <p:spPr>
          <a:xfrm>
            <a:off x="219074" y="110650"/>
            <a:ext cx="4411745" cy="17981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F553457-B594-2328-E48B-832E4EB8C24C}"/>
              </a:ext>
            </a:extLst>
          </p:cNvPr>
          <p:cNvSpPr/>
          <p:nvPr/>
        </p:nvSpPr>
        <p:spPr>
          <a:xfrm>
            <a:off x="345924" y="2262352"/>
            <a:ext cx="1858621" cy="405352"/>
          </a:xfrm>
          <a:custGeom>
            <a:avLst/>
            <a:gdLst>
              <a:gd name="connsiteX0" fmla="*/ 0 w 1858621"/>
              <a:gd name="connsiteY0" fmla="*/ 0 h 405352"/>
              <a:gd name="connsiteX1" fmla="*/ 464655 w 1858621"/>
              <a:gd name="connsiteY1" fmla="*/ 0 h 405352"/>
              <a:gd name="connsiteX2" fmla="*/ 910724 w 1858621"/>
              <a:gd name="connsiteY2" fmla="*/ 0 h 405352"/>
              <a:gd name="connsiteX3" fmla="*/ 1393966 w 1858621"/>
              <a:gd name="connsiteY3" fmla="*/ 0 h 405352"/>
              <a:gd name="connsiteX4" fmla="*/ 1858621 w 1858621"/>
              <a:gd name="connsiteY4" fmla="*/ 0 h 405352"/>
              <a:gd name="connsiteX5" fmla="*/ 1858621 w 1858621"/>
              <a:gd name="connsiteY5" fmla="*/ 405352 h 405352"/>
              <a:gd name="connsiteX6" fmla="*/ 1449724 w 1858621"/>
              <a:gd name="connsiteY6" fmla="*/ 405352 h 405352"/>
              <a:gd name="connsiteX7" fmla="*/ 1040828 w 1858621"/>
              <a:gd name="connsiteY7" fmla="*/ 405352 h 405352"/>
              <a:gd name="connsiteX8" fmla="*/ 613345 w 1858621"/>
              <a:gd name="connsiteY8" fmla="*/ 405352 h 405352"/>
              <a:gd name="connsiteX9" fmla="*/ 0 w 1858621"/>
              <a:gd name="connsiteY9" fmla="*/ 405352 h 405352"/>
              <a:gd name="connsiteX10" fmla="*/ 0 w 1858621"/>
              <a:gd name="connsiteY10" fmla="*/ 0 h 40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8621" h="405352" extrusionOk="0">
                <a:moveTo>
                  <a:pt x="0" y="0"/>
                </a:moveTo>
                <a:cubicBezTo>
                  <a:pt x="178743" y="-36898"/>
                  <a:pt x="286928" y="40247"/>
                  <a:pt x="464655" y="0"/>
                </a:cubicBezTo>
                <a:cubicBezTo>
                  <a:pt x="642382" y="-40247"/>
                  <a:pt x="768166" y="41022"/>
                  <a:pt x="910724" y="0"/>
                </a:cubicBezTo>
                <a:cubicBezTo>
                  <a:pt x="1053282" y="-41022"/>
                  <a:pt x="1264380" y="9518"/>
                  <a:pt x="1393966" y="0"/>
                </a:cubicBezTo>
                <a:cubicBezTo>
                  <a:pt x="1523552" y="-9518"/>
                  <a:pt x="1708601" y="26508"/>
                  <a:pt x="1858621" y="0"/>
                </a:cubicBezTo>
                <a:cubicBezTo>
                  <a:pt x="1877889" y="114949"/>
                  <a:pt x="1840765" y="320558"/>
                  <a:pt x="1858621" y="405352"/>
                </a:cubicBezTo>
                <a:cubicBezTo>
                  <a:pt x="1689320" y="451463"/>
                  <a:pt x="1586488" y="378383"/>
                  <a:pt x="1449724" y="405352"/>
                </a:cubicBezTo>
                <a:cubicBezTo>
                  <a:pt x="1312960" y="432321"/>
                  <a:pt x="1127966" y="395750"/>
                  <a:pt x="1040828" y="405352"/>
                </a:cubicBezTo>
                <a:cubicBezTo>
                  <a:pt x="953690" y="414954"/>
                  <a:pt x="737175" y="384437"/>
                  <a:pt x="613345" y="405352"/>
                </a:cubicBezTo>
                <a:cubicBezTo>
                  <a:pt x="489515" y="426267"/>
                  <a:pt x="249725" y="341492"/>
                  <a:pt x="0" y="405352"/>
                </a:cubicBezTo>
                <a:cubicBezTo>
                  <a:pt x="-42702" y="289521"/>
                  <a:pt x="20906" y="88759"/>
                  <a:pt x="0" y="0"/>
                </a:cubicBezTo>
                <a:close/>
              </a:path>
            </a:pathLst>
          </a:custGeom>
          <a:noFill/>
          <a:ln w="57150">
            <a:solidFill>
              <a:srgbClr val="FF0000"/>
            </a:solidFill>
            <a:extLst>
              <a:ext uri="{C807C97D-BFC1-408E-A445-0C87EB9F89A2}">
                <ask:lineSketchStyleProps xmlns:ask="http://schemas.microsoft.com/office/drawing/2018/sketchyshapes" sd="1617499634">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F0A82F0-59D7-6139-274B-0831012A23F5}"/>
              </a:ext>
            </a:extLst>
          </p:cNvPr>
          <p:cNvSpPr/>
          <p:nvPr/>
        </p:nvSpPr>
        <p:spPr>
          <a:xfrm>
            <a:off x="441801" y="4496073"/>
            <a:ext cx="1339865" cy="349304"/>
          </a:xfrm>
          <a:custGeom>
            <a:avLst/>
            <a:gdLst>
              <a:gd name="connsiteX0" fmla="*/ 0 w 1339865"/>
              <a:gd name="connsiteY0" fmla="*/ 0 h 349304"/>
              <a:gd name="connsiteX1" fmla="*/ 446622 w 1339865"/>
              <a:gd name="connsiteY1" fmla="*/ 0 h 349304"/>
              <a:gd name="connsiteX2" fmla="*/ 879845 w 1339865"/>
              <a:gd name="connsiteY2" fmla="*/ 0 h 349304"/>
              <a:gd name="connsiteX3" fmla="*/ 1339865 w 1339865"/>
              <a:gd name="connsiteY3" fmla="*/ 0 h 349304"/>
              <a:gd name="connsiteX4" fmla="*/ 1339865 w 1339865"/>
              <a:gd name="connsiteY4" fmla="*/ 349304 h 349304"/>
              <a:gd name="connsiteX5" fmla="*/ 933439 w 1339865"/>
              <a:gd name="connsiteY5" fmla="*/ 349304 h 349304"/>
              <a:gd name="connsiteX6" fmla="*/ 460020 w 1339865"/>
              <a:gd name="connsiteY6" fmla="*/ 349304 h 349304"/>
              <a:gd name="connsiteX7" fmla="*/ 0 w 1339865"/>
              <a:gd name="connsiteY7" fmla="*/ 349304 h 349304"/>
              <a:gd name="connsiteX8" fmla="*/ 0 w 1339865"/>
              <a:gd name="connsiteY8" fmla="*/ 0 h 34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9865" h="349304" extrusionOk="0">
                <a:moveTo>
                  <a:pt x="0" y="0"/>
                </a:moveTo>
                <a:cubicBezTo>
                  <a:pt x="147629" y="-52112"/>
                  <a:pt x="247190" y="18752"/>
                  <a:pt x="446622" y="0"/>
                </a:cubicBezTo>
                <a:cubicBezTo>
                  <a:pt x="646054" y="-18752"/>
                  <a:pt x="775639" y="13605"/>
                  <a:pt x="879845" y="0"/>
                </a:cubicBezTo>
                <a:cubicBezTo>
                  <a:pt x="984051" y="-13605"/>
                  <a:pt x="1246920" y="32378"/>
                  <a:pt x="1339865" y="0"/>
                </a:cubicBezTo>
                <a:cubicBezTo>
                  <a:pt x="1375221" y="162483"/>
                  <a:pt x="1325612" y="235047"/>
                  <a:pt x="1339865" y="349304"/>
                </a:cubicBezTo>
                <a:cubicBezTo>
                  <a:pt x="1204799" y="381731"/>
                  <a:pt x="1035397" y="348923"/>
                  <a:pt x="933439" y="349304"/>
                </a:cubicBezTo>
                <a:cubicBezTo>
                  <a:pt x="831481" y="349685"/>
                  <a:pt x="677297" y="328107"/>
                  <a:pt x="460020" y="349304"/>
                </a:cubicBezTo>
                <a:cubicBezTo>
                  <a:pt x="242743" y="370501"/>
                  <a:pt x="131938" y="296651"/>
                  <a:pt x="0" y="349304"/>
                </a:cubicBezTo>
                <a:cubicBezTo>
                  <a:pt x="-8545" y="232150"/>
                  <a:pt x="9974" y="114064"/>
                  <a:pt x="0" y="0"/>
                </a:cubicBezTo>
                <a:close/>
              </a:path>
            </a:pathLst>
          </a:custGeom>
          <a:noFill/>
          <a:ln w="57150">
            <a:solidFill>
              <a:srgbClr val="FF0000"/>
            </a:solidFill>
            <a:extLst>
              <a:ext uri="{C807C97D-BFC1-408E-A445-0C87EB9F89A2}">
                <ask:lineSketchStyleProps xmlns:ask="http://schemas.microsoft.com/office/drawing/2018/sketchyshapes" sd="1617499634">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481558B-8ACE-7CBA-EB12-0400BBC7AC46}"/>
              </a:ext>
            </a:extLst>
          </p:cNvPr>
          <p:cNvSpPr/>
          <p:nvPr/>
        </p:nvSpPr>
        <p:spPr>
          <a:xfrm>
            <a:off x="6151076" y="3847448"/>
            <a:ext cx="2318657" cy="1132115"/>
          </a:xfrm>
          <a:prstGeom prst="rect">
            <a:avLst/>
          </a:prstGeom>
          <a:noFill/>
          <a:ln w="57150">
            <a:solidFill>
              <a:schemeClr val="accent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      Pod1/2/3…</a:t>
            </a:r>
            <a:br>
              <a:rPr lang="en-US" dirty="0"/>
            </a:br>
            <a:r>
              <a:rPr lang="en-US" dirty="0"/>
              <a:t>labels:  app: </a:t>
            </a:r>
            <a:r>
              <a:rPr lang="en-US" dirty="0" err="1"/>
              <a:t>db</a:t>
            </a:r>
            <a:endParaRPr lang="en-US" dirty="0"/>
          </a:p>
        </p:txBody>
      </p:sp>
      <p:sp>
        <p:nvSpPr>
          <p:cNvPr id="32" name="Rectangle 31">
            <a:extLst>
              <a:ext uri="{FF2B5EF4-FFF2-40B4-BE49-F238E27FC236}">
                <a16:creationId xmlns:a16="http://schemas.microsoft.com/office/drawing/2014/main" id="{60BA0C1B-8EDC-A9D2-EE4A-E8E2AFF00BF8}"/>
              </a:ext>
            </a:extLst>
          </p:cNvPr>
          <p:cNvSpPr/>
          <p:nvPr/>
        </p:nvSpPr>
        <p:spPr>
          <a:xfrm>
            <a:off x="10037274" y="3798463"/>
            <a:ext cx="1970316" cy="1132115"/>
          </a:xfrm>
          <a:prstGeom prst="rect">
            <a:avLst/>
          </a:prstGeom>
          <a:noFill/>
          <a:ln w="5715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             Pod1/2/3…</a:t>
            </a:r>
            <a:br>
              <a:rPr lang="en-US" dirty="0"/>
            </a:br>
            <a:r>
              <a:rPr lang="en-US" dirty="0"/>
              <a:t>labels:  app: web</a:t>
            </a:r>
          </a:p>
        </p:txBody>
      </p:sp>
      <p:sp>
        <p:nvSpPr>
          <p:cNvPr id="33" name="Arrow: Right 32">
            <a:extLst>
              <a:ext uri="{FF2B5EF4-FFF2-40B4-BE49-F238E27FC236}">
                <a16:creationId xmlns:a16="http://schemas.microsoft.com/office/drawing/2014/main" id="{3A7436B6-0B7C-4F33-EBCC-2F1ACD067C77}"/>
              </a:ext>
            </a:extLst>
          </p:cNvPr>
          <p:cNvSpPr/>
          <p:nvPr/>
        </p:nvSpPr>
        <p:spPr>
          <a:xfrm>
            <a:off x="8447960" y="3988964"/>
            <a:ext cx="1589314" cy="75111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4" name="Speech Bubble: Rectangle with Corners Rounded 33">
            <a:extLst>
              <a:ext uri="{FF2B5EF4-FFF2-40B4-BE49-F238E27FC236}">
                <a16:creationId xmlns:a16="http://schemas.microsoft.com/office/drawing/2014/main" id="{06800A44-6DD2-527A-CDAF-125AEE829115}"/>
              </a:ext>
            </a:extLst>
          </p:cNvPr>
          <p:cNvSpPr/>
          <p:nvPr/>
        </p:nvSpPr>
        <p:spPr>
          <a:xfrm>
            <a:off x="8627950" y="5470495"/>
            <a:ext cx="1104523" cy="459763"/>
          </a:xfrm>
          <a:prstGeom prst="wedgeRoundRectCallout">
            <a:avLst>
              <a:gd name="adj1" fmla="val 78347"/>
              <a:gd name="adj2" fmla="val -28407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bg1"/>
                </a:solidFill>
              </a:rPr>
              <a:t>Ingress</a:t>
            </a:r>
            <a:endParaRPr lang="en-US" dirty="0"/>
          </a:p>
        </p:txBody>
      </p:sp>
      <p:sp>
        <p:nvSpPr>
          <p:cNvPr id="35" name="Speech Bubble: Rectangle with Corners Rounded 34">
            <a:extLst>
              <a:ext uri="{FF2B5EF4-FFF2-40B4-BE49-F238E27FC236}">
                <a16:creationId xmlns:a16="http://schemas.microsoft.com/office/drawing/2014/main" id="{2A9E1377-B0B9-644B-E3B9-23CEBF697B98}"/>
              </a:ext>
            </a:extLst>
          </p:cNvPr>
          <p:cNvSpPr/>
          <p:nvPr/>
        </p:nvSpPr>
        <p:spPr>
          <a:xfrm>
            <a:off x="7895698" y="2711222"/>
            <a:ext cx="1104523" cy="459763"/>
          </a:xfrm>
          <a:prstGeom prst="wedgeRoundRectCallout">
            <a:avLst>
              <a:gd name="adj1" fmla="val 479"/>
              <a:gd name="adj2" fmla="val 316522"/>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schemeClr val="bg1"/>
                </a:solidFill>
              </a:rPr>
              <a:t>Egress</a:t>
            </a:r>
            <a:endParaRPr lang="en-US" dirty="0"/>
          </a:p>
        </p:txBody>
      </p:sp>
      <p:sp>
        <p:nvSpPr>
          <p:cNvPr id="36" name="Rectangle 35">
            <a:extLst>
              <a:ext uri="{FF2B5EF4-FFF2-40B4-BE49-F238E27FC236}">
                <a16:creationId xmlns:a16="http://schemas.microsoft.com/office/drawing/2014/main" id="{63DA24C7-3212-DE13-CF09-A5D896F71CE3}"/>
              </a:ext>
            </a:extLst>
          </p:cNvPr>
          <p:cNvSpPr/>
          <p:nvPr/>
        </p:nvSpPr>
        <p:spPr>
          <a:xfrm>
            <a:off x="8447960" y="4170302"/>
            <a:ext cx="856847" cy="38024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A30EEB7-52A5-EB4A-1953-3C877F662606}"/>
              </a:ext>
            </a:extLst>
          </p:cNvPr>
          <p:cNvCxnSpPr>
            <a:cxnSpLocks/>
          </p:cNvCxnSpPr>
          <p:nvPr/>
        </p:nvCxnSpPr>
        <p:spPr>
          <a:xfrm>
            <a:off x="6922271" y="4740079"/>
            <a:ext cx="973427" cy="0"/>
          </a:xfrm>
          <a:prstGeom prst="straightConnector1">
            <a:avLst/>
          </a:prstGeom>
          <a:ln w="5715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39" name="Straight Arrow Connector 38">
            <a:extLst>
              <a:ext uri="{FF2B5EF4-FFF2-40B4-BE49-F238E27FC236}">
                <a16:creationId xmlns:a16="http://schemas.microsoft.com/office/drawing/2014/main" id="{7BB873AC-5B51-EB15-7FF4-CF580C5FAE0F}"/>
              </a:ext>
            </a:extLst>
          </p:cNvPr>
          <p:cNvCxnSpPr>
            <a:cxnSpLocks/>
          </p:cNvCxnSpPr>
          <p:nvPr/>
        </p:nvCxnSpPr>
        <p:spPr>
          <a:xfrm>
            <a:off x="10864247" y="4652980"/>
            <a:ext cx="973427" cy="0"/>
          </a:xfrm>
          <a:prstGeom prst="straightConnector1">
            <a:avLst/>
          </a:prstGeom>
          <a:ln w="57150">
            <a:solidFill>
              <a:schemeClr val="accent2"/>
            </a:solidFill>
            <a:tailEnd type="triangle"/>
          </a:ln>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1D57420C-0ECE-4263-23BC-37DDA2C07365}"/>
              </a:ext>
            </a:extLst>
          </p:cNvPr>
          <p:cNvCxnSpPr>
            <a:cxnSpLocks/>
          </p:cNvCxnSpPr>
          <p:nvPr/>
        </p:nvCxnSpPr>
        <p:spPr>
          <a:xfrm>
            <a:off x="891092" y="5168296"/>
            <a:ext cx="975415"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109167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1" fill="hold" nodeType="clickEffect">
                                  <p:stCondLst>
                                    <p:cond delay="0"/>
                                  </p:stCondLst>
                                  <p:childTnLst>
                                    <p:anim calcmode="lin" valueType="num">
                                      <p:cBhvr additive="base">
                                        <p:cTn id="18" dur="500"/>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9" dur="500"/>
                                        <p:tgtEl>
                                          <p:spTgt spid="2">
                                            <p:txEl>
                                              <p:pRg st="2" end="2"/>
                                            </p:txEl>
                                          </p:spTgt>
                                        </p:tgtEl>
                                        <p:attrNameLst>
                                          <p:attrName>ppt_y</p:attrName>
                                        </p:attrNameLst>
                                      </p:cBhvr>
                                      <p:tavLst>
                                        <p:tav tm="0">
                                          <p:val>
                                            <p:strVal val="ppt_y"/>
                                          </p:val>
                                        </p:tav>
                                        <p:tav tm="100000">
                                          <p:val>
                                            <p:strVal val="0-ppt_h/2"/>
                                          </p:val>
                                        </p:tav>
                                      </p:tavLst>
                                    </p:anim>
                                    <p:set>
                                      <p:cBhvr>
                                        <p:cTn id="20" dur="1" fill="hold">
                                          <p:stCondLst>
                                            <p:cond delay="499"/>
                                          </p:stCondLst>
                                        </p:cTn>
                                        <p:tgtEl>
                                          <p:spTgt spid="2">
                                            <p:txEl>
                                              <p:pRg st="2" end="2"/>
                                            </p:txEl>
                                          </p:spTgt>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3" dur="500"/>
                                        <p:tgtEl>
                                          <p:spTgt spid="2">
                                            <p:txEl>
                                              <p:pRg st="4" end="4"/>
                                            </p:txEl>
                                          </p:spTgt>
                                        </p:tgtEl>
                                        <p:attrNameLst>
                                          <p:attrName>ppt_y</p:attrName>
                                        </p:attrNameLst>
                                      </p:cBhvr>
                                      <p:tavLst>
                                        <p:tav tm="0">
                                          <p:val>
                                            <p:strVal val="ppt_y"/>
                                          </p:val>
                                        </p:tav>
                                        <p:tav tm="100000">
                                          <p:val>
                                            <p:strVal val="1+ppt_h/2"/>
                                          </p:val>
                                        </p:tav>
                                      </p:tavLst>
                                    </p:anim>
                                    <p:set>
                                      <p:cBhvr>
                                        <p:cTn id="24" dur="1" fill="hold">
                                          <p:stCondLst>
                                            <p:cond delay="499"/>
                                          </p:stCondLst>
                                        </p:cTn>
                                        <p:tgtEl>
                                          <p:spTgt spid="2">
                                            <p:txEl>
                                              <p:pRg st="4" end="4"/>
                                            </p:txEl>
                                          </p:spTgt>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xit" presetSubtype="2" fill="hold" grpId="0" nodeType="clickEffect">
                                  <p:stCondLst>
                                    <p:cond delay="0"/>
                                  </p:stCondLst>
                                  <p:childTnLst>
                                    <p:anim calcmode="lin" valueType="num">
                                      <p:cBhvr additive="base">
                                        <p:cTn id="28" dur="500"/>
                                        <p:tgtEl>
                                          <p:spTgt spid="2">
                                            <p:txEl>
                                              <p:pRg st="0" end="0"/>
                                            </p:txEl>
                                          </p:spTgt>
                                        </p:tgtEl>
                                        <p:attrNameLst>
                                          <p:attrName>ppt_x</p:attrName>
                                        </p:attrNameLst>
                                      </p:cBhvr>
                                      <p:tavLst>
                                        <p:tav tm="0">
                                          <p:val>
                                            <p:strVal val="ppt_x"/>
                                          </p:val>
                                        </p:tav>
                                        <p:tav tm="100000">
                                          <p:val>
                                            <p:strVal val="1+ppt_w/2"/>
                                          </p:val>
                                        </p:tav>
                                      </p:tavLst>
                                    </p:anim>
                                    <p:anim calcmode="lin" valueType="num">
                                      <p:cBhvr additive="base">
                                        <p:cTn id="29" dur="500"/>
                                        <p:tgtEl>
                                          <p:spTgt spid="2">
                                            <p:txEl>
                                              <p:pRg st="0" end="0"/>
                                            </p:txEl>
                                          </p:spTgt>
                                        </p:tgtEl>
                                        <p:attrNameLst>
                                          <p:attrName>ppt_y</p:attrName>
                                        </p:attrNameLst>
                                      </p:cBhvr>
                                      <p:tavLst>
                                        <p:tav tm="0">
                                          <p:val>
                                            <p:strVal val="ppt_y"/>
                                          </p:val>
                                        </p:tav>
                                        <p:tav tm="100000">
                                          <p:val>
                                            <p:strVal val="ppt_y"/>
                                          </p:val>
                                        </p:tav>
                                      </p:tavLst>
                                    </p:anim>
                                    <p:set>
                                      <p:cBhvr>
                                        <p:cTn id="30" dur="1" fill="hold">
                                          <p:stCondLst>
                                            <p:cond delay="499"/>
                                          </p:stCondLst>
                                        </p:cTn>
                                        <p:tgtEl>
                                          <p:spTgt spid="2">
                                            <p:txEl>
                                              <p:pRg st="0" end="0"/>
                                            </p:txEl>
                                          </p:spTgt>
                                        </p:tgtEl>
                                        <p:attrNameLst>
                                          <p:attrName>style.visibility</p:attrName>
                                        </p:attrNameLst>
                                      </p:cBhvr>
                                      <p:to>
                                        <p:strVal val="hidden"/>
                                      </p:to>
                                    </p:set>
                                  </p:childTnLst>
                                </p:cTn>
                              </p:par>
                              <p:par>
                                <p:cTn id="31" presetID="2" presetClass="exit" presetSubtype="4" fill="hold" grpId="0" nodeType="withEffect">
                                  <p:stCondLst>
                                    <p:cond delay="0"/>
                                  </p:stCondLst>
                                  <p:childTnLst>
                                    <p:anim calcmode="lin" valueType="num">
                                      <p:cBhvr additive="base">
                                        <p:cTn id="32" dur="500"/>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3" dur="500"/>
                                        <p:tgtEl>
                                          <p:spTgt spid="2">
                                            <p:txEl>
                                              <p:pRg st="2" end="2"/>
                                            </p:txEl>
                                          </p:spTgt>
                                        </p:tgtEl>
                                        <p:attrNameLst>
                                          <p:attrName>ppt_y</p:attrName>
                                        </p:attrNameLst>
                                      </p:cBhvr>
                                      <p:tavLst>
                                        <p:tav tm="0">
                                          <p:val>
                                            <p:strVal val="ppt_y"/>
                                          </p:val>
                                        </p:tav>
                                        <p:tav tm="100000">
                                          <p:val>
                                            <p:strVal val="1+ppt_h/2"/>
                                          </p:val>
                                        </p:tav>
                                      </p:tavLst>
                                    </p:anim>
                                    <p:set>
                                      <p:cBhvr>
                                        <p:cTn id="34" dur="1" fill="hold">
                                          <p:stCondLst>
                                            <p:cond delay="499"/>
                                          </p:stCondLst>
                                        </p:cTn>
                                        <p:tgtEl>
                                          <p:spTgt spid="2">
                                            <p:txEl>
                                              <p:pRg st="2" end="2"/>
                                            </p:txEl>
                                          </p:spTgt>
                                        </p:tgtEl>
                                        <p:attrNameLst>
                                          <p:attrName>style.visibility</p:attrName>
                                        </p:attrNameLst>
                                      </p:cBhvr>
                                      <p:to>
                                        <p:strVal val="hidden"/>
                                      </p:to>
                                    </p:set>
                                  </p:childTnLst>
                                </p:cTn>
                              </p:par>
                              <p:par>
                                <p:cTn id="35" presetID="2" presetClass="exit" presetSubtype="4" fill="hold" grpId="0" nodeType="withEffect">
                                  <p:stCondLst>
                                    <p:cond delay="0"/>
                                  </p:stCondLst>
                                  <p:childTnLst>
                                    <p:anim calcmode="lin" valueType="num">
                                      <p:cBhvr additive="base">
                                        <p:cTn id="36" dur="500"/>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7" dur="500"/>
                                        <p:tgtEl>
                                          <p:spTgt spid="2">
                                            <p:txEl>
                                              <p:pRg st="3" end="3"/>
                                            </p:txEl>
                                          </p:spTgt>
                                        </p:tgtEl>
                                        <p:attrNameLst>
                                          <p:attrName>ppt_y</p:attrName>
                                        </p:attrNameLst>
                                      </p:cBhvr>
                                      <p:tavLst>
                                        <p:tav tm="0">
                                          <p:val>
                                            <p:strVal val="ppt_y"/>
                                          </p:val>
                                        </p:tav>
                                        <p:tav tm="100000">
                                          <p:val>
                                            <p:strVal val="1+ppt_h/2"/>
                                          </p:val>
                                        </p:tav>
                                      </p:tavLst>
                                    </p:anim>
                                    <p:set>
                                      <p:cBhvr>
                                        <p:cTn id="38" dur="1" fill="hold">
                                          <p:stCondLst>
                                            <p:cond delay="499"/>
                                          </p:stCondLst>
                                        </p:cTn>
                                        <p:tgtEl>
                                          <p:spTgt spid="2">
                                            <p:txEl>
                                              <p:pRg st="3" end="3"/>
                                            </p:txEl>
                                          </p:spTgt>
                                        </p:tgtEl>
                                        <p:attrNameLst>
                                          <p:attrName>style.visibility</p:attrName>
                                        </p:attrNameLst>
                                      </p:cBhvr>
                                      <p:to>
                                        <p:strVal val="hidden"/>
                                      </p:to>
                                    </p:set>
                                  </p:childTnLst>
                                </p:cTn>
                              </p:par>
                              <p:par>
                                <p:cTn id="39" presetID="2" presetClass="exit" presetSubtype="4" fill="hold" grpId="0" nodeType="withEffect">
                                  <p:stCondLst>
                                    <p:cond delay="0"/>
                                  </p:stCondLst>
                                  <p:childTnLst>
                                    <p:anim calcmode="lin" valueType="num">
                                      <p:cBhvr additive="base">
                                        <p:cTn id="40" dur="500"/>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41" dur="500"/>
                                        <p:tgtEl>
                                          <p:spTgt spid="2">
                                            <p:txEl>
                                              <p:pRg st="4" end="4"/>
                                            </p:txEl>
                                          </p:spTgt>
                                        </p:tgtEl>
                                        <p:attrNameLst>
                                          <p:attrName>ppt_y</p:attrName>
                                        </p:attrNameLst>
                                      </p:cBhvr>
                                      <p:tavLst>
                                        <p:tav tm="0">
                                          <p:val>
                                            <p:strVal val="ppt_y"/>
                                          </p:val>
                                        </p:tav>
                                        <p:tav tm="100000">
                                          <p:val>
                                            <p:strVal val="1+ppt_h/2"/>
                                          </p:val>
                                        </p:tav>
                                      </p:tavLst>
                                    </p:anim>
                                    <p:set>
                                      <p:cBhvr>
                                        <p:cTn id="42" dur="1" fill="hold">
                                          <p:stCondLst>
                                            <p:cond delay="499"/>
                                          </p:stCondLst>
                                        </p:cTn>
                                        <p:tgtEl>
                                          <p:spTgt spid="2">
                                            <p:txEl>
                                              <p:pRg st="4" end="4"/>
                                            </p:txEl>
                                          </p:spTgt>
                                        </p:tgtEl>
                                        <p:attrNameLst>
                                          <p:attrName>style.visibility</p:attrName>
                                        </p:attrNameLst>
                                      </p:cBhvr>
                                      <p:to>
                                        <p:strVal val="hidden"/>
                                      </p:to>
                                    </p:set>
                                  </p:childTnLst>
                                </p:cTn>
                              </p:par>
                              <p:par>
                                <p:cTn id="43" presetID="2" presetClass="exit" presetSubtype="4" fill="hold" grpId="0" nodeType="withEffect">
                                  <p:stCondLst>
                                    <p:cond delay="0"/>
                                  </p:stCondLst>
                                  <p:childTnLst>
                                    <p:anim calcmode="lin" valueType="num">
                                      <p:cBhvr additive="base">
                                        <p:cTn id="44" dur="500"/>
                                        <p:tgtEl>
                                          <p:spTgt spid="2">
                                            <p:bg/>
                                          </p:spTgt>
                                        </p:tgtEl>
                                        <p:attrNameLst>
                                          <p:attrName>ppt_x</p:attrName>
                                        </p:attrNameLst>
                                      </p:cBhvr>
                                      <p:tavLst>
                                        <p:tav tm="0">
                                          <p:val>
                                            <p:strVal val="ppt_x"/>
                                          </p:val>
                                        </p:tav>
                                        <p:tav tm="100000">
                                          <p:val>
                                            <p:strVal val="ppt_x"/>
                                          </p:val>
                                        </p:tav>
                                      </p:tavLst>
                                    </p:anim>
                                    <p:anim calcmode="lin" valueType="num">
                                      <p:cBhvr additive="base">
                                        <p:cTn id="45" dur="500"/>
                                        <p:tgtEl>
                                          <p:spTgt spid="2">
                                            <p:bg/>
                                          </p:spTgt>
                                        </p:tgtEl>
                                        <p:attrNameLst>
                                          <p:attrName>ppt_y</p:attrName>
                                        </p:attrNameLst>
                                      </p:cBhvr>
                                      <p:tavLst>
                                        <p:tav tm="0">
                                          <p:val>
                                            <p:strVal val="ppt_y"/>
                                          </p:val>
                                        </p:tav>
                                        <p:tav tm="100000">
                                          <p:val>
                                            <p:strVal val="1+ppt_h/2"/>
                                          </p:val>
                                        </p:tav>
                                      </p:tavLst>
                                    </p:anim>
                                    <p:set>
                                      <p:cBhvr>
                                        <p:cTn id="46" dur="1" fill="hold">
                                          <p:stCondLst>
                                            <p:cond delay="499"/>
                                          </p:stCondLst>
                                        </p:cTn>
                                        <p:tgtEl>
                                          <p:spTgt spid="2">
                                            <p:bg/>
                                          </p:spTgt>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4">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 end="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 end="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xEl>
                                              <p:pRg st="4" end="4"/>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5" end="5"/>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
                                            <p:txEl>
                                              <p:pRg st="6" end="6"/>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xEl>
                                              <p:pRg st="7" end="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xEl>
                                              <p:pRg st="8" end="8"/>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
                                            <p:txEl>
                                              <p:pRg st="9" end="9"/>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
                                            <p:txEl>
                                              <p:pRg st="10" end="10"/>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
                                            <p:txEl>
                                              <p:pRg st="11" end="11"/>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12" end="12"/>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13" end="13"/>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14" end="14"/>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
                                            <p:txEl>
                                              <p:pRg st="15" end="15"/>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1" presetClass="entr" presetSubtype="1" fill="hold" grpId="0" nodeType="click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wheel(1)">
                                      <p:cBhvr>
                                        <p:cTn id="85" dur="2000"/>
                                        <p:tgtEl>
                                          <p:spTgt spid="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left)">
                                      <p:cBhvr>
                                        <p:cTn id="90" dur="500"/>
                                        <p:tgtEl>
                                          <p:spTgt spid="18"/>
                                        </p:tgtEl>
                                      </p:cBhvr>
                                    </p:animEffect>
                                  </p:childTnLst>
                                </p:cTn>
                              </p:par>
                            </p:childTnLst>
                          </p:cTn>
                        </p:par>
                      </p:childTnLst>
                    </p:cTn>
                  </p:par>
                  <p:par>
                    <p:cTn id="91" fill="hold">
                      <p:stCondLst>
                        <p:cond delay="indefinite"/>
                      </p:stCondLst>
                      <p:childTnLst>
                        <p:par>
                          <p:cTn id="92" fill="hold">
                            <p:stCondLst>
                              <p:cond delay="0"/>
                            </p:stCondLst>
                            <p:childTnLst>
                              <p:par>
                                <p:cTn id="93" presetID="21" presetClass="entr" presetSubtype="1"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wheel(1)">
                                      <p:cBhvr>
                                        <p:cTn id="95" dur="2000"/>
                                        <p:tgtEl>
                                          <p:spTgt spid="20"/>
                                        </p:tgtEl>
                                      </p:cBhvr>
                                    </p:animEffect>
                                  </p:childTnLst>
                                </p:cTn>
                              </p:par>
                              <p:par>
                                <p:cTn id="96" presetID="22" presetClass="exit" presetSubtype="4" fill="hold" nodeType="withEffect">
                                  <p:stCondLst>
                                    <p:cond delay="0"/>
                                  </p:stCondLst>
                                  <p:childTnLst>
                                    <p:animEffect transition="out" filter="wipe(down)">
                                      <p:cBhvr>
                                        <p:cTn id="97" dur="500"/>
                                        <p:tgtEl>
                                          <p:spTgt spid="18"/>
                                        </p:tgtEl>
                                      </p:cBhvr>
                                    </p:animEffect>
                                    <p:set>
                                      <p:cBhvr>
                                        <p:cTn id="98" dur="1" fill="hold">
                                          <p:stCondLst>
                                            <p:cond delay="499"/>
                                          </p:stCondLst>
                                        </p:cTn>
                                        <p:tgtEl>
                                          <p:spTgt spid="18"/>
                                        </p:tgtEl>
                                        <p:attrNameLst>
                                          <p:attrName>style.visibility</p:attrName>
                                        </p:attrNameLst>
                                      </p:cBhvr>
                                      <p:to>
                                        <p:strVal val="hidden"/>
                                      </p:to>
                                    </p:set>
                                  </p:childTnLst>
                                </p:cTn>
                              </p:par>
                              <p:par>
                                <p:cTn id="99" presetID="21" presetClass="exit" presetSubtype="1" fill="hold" grpId="1" nodeType="withEffect">
                                  <p:stCondLst>
                                    <p:cond delay="0"/>
                                  </p:stCondLst>
                                  <p:childTnLst>
                                    <p:animEffect transition="out" filter="wheel(1)">
                                      <p:cBhvr>
                                        <p:cTn id="100" dur="2000"/>
                                        <p:tgtEl>
                                          <p:spTgt spid="3"/>
                                        </p:tgtEl>
                                      </p:cBhvr>
                                    </p:animEffect>
                                    <p:set>
                                      <p:cBhvr>
                                        <p:cTn id="101" dur="1" fill="hold">
                                          <p:stCondLst>
                                            <p:cond delay="1999"/>
                                          </p:stCondLst>
                                        </p:cTn>
                                        <p:tgtEl>
                                          <p:spTgt spid="3"/>
                                        </p:tgtEl>
                                        <p:attrNameLst>
                                          <p:attrName>style.visibility</p:attrName>
                                        </p:attrNameLst>
                                      </p:cBhvr>
                                      <p:to>
                                        <p:strVal val="hidden"/>
                                      </p:to>
                                    </p:set>
                                  </p:childTnLst>
                                </p:cTn>
                              </p:par>
                            </p:childTnLst>
                          </p:cTn>
                        </p:par>
                        <p:par>
                          <p:cTn id="102" fill="hold">
                            <p:stCondLst>
                              <p:cond delay="2000"/>
                            </p:stCondLst>
                            <p:childTnLst>
                              <p:par>
                                <p:cTn id="103" presetID="22" presetClass="entr" presetSubtype="8" fill="hold" nodeType="afterEffect">
                                  <p:stCondLst>
                                    <p:cond delay="0"/>
                                  </p:stCondLst>
                                  <p:childTnLst>
                                    <p:set>
                                      <p:cBhvr>
                                        <p:cTn id="104" dur="1" fill="hold">
                                          <p:stCondLst>
                                            <p:cond delay="0"/>
                                          </p:stCondLst>
                                        </p:cTn>
                                        <p:tgtEl>
                                          <p:spTgt spid="7"/>
                                        </p:tgtEl>
                                        <p:attrNameLst>
                                          <p:attrName>style.visibility</p:attrName>
                                        </p:attrNameLst>
                                      </p:cBhvr>
                                      <p:to>
                                        <p:strVal val="visible"/>
                                      </p:to>
                                    </p:set>
                                    <p:animEffect transition="in" filter="wipe(left)">
                                      <p:cBhvr>
                                        <p:cTn id="105" dur="500"/>
                                        <p:tgtEl>
                                          <p:spTgt spid="7"/>
                                        </p:tgtEl>
                                      </p:cBhvr>
                                    </p:animEffect>
                                  </p:childTnLst>
                                </p:cTn>
                              </p:par>
                            </p:childTnLst>
                          </p:cTn>
                        </p:par>
                        <p:par>
                          <p:cTn id="106" fill="hold">
                            <p:stCondLst>
                              <p:cond delay="2500"/>
                            </p:stCondLst>
                            <p:childTnLst>
                              <p:par>
                                <p:cTn id="107" presetID="42" presetClass="entr" presetSubtype="0" fill="hold" grpId="0" nodeType="afterEffect">
                                  <p:stCondLst>
                                    <p:cond delay="0"/>
                                  </p:stCondLst>
                                  <p:childTnLst>
                                    <p:set>
                                      <p:cBhvr>
                                        <p:cTn id="108" dur="1" fill="hold">
                                          <p:stCondLst>
                                            <p:cond delay="0"/>
                                          </p:stCondLst>
                                        </p:cTn>
                                        <p:tgtEl>
                                          <p:spTgt spid="13"/>
                                        </p:tgtEl>
                                        <p:attrNameLst>
                                          <p:attrName>style.visibility</p:attrName>
                                        </p:attrNameLst>
                                      </p:cBhvr>
                                      <p:to>
                                        <p:strVal val="visible"/>
                                      </p:to>
                                    </p:set>
                                    <p:animEffect transition="in" filter="fade">
                                      <p:cBhvr>
                                        <p:cTn id="109" dur="1000"/>
                                        <p:tgtEl>
                                          <p:spTgt spid="13"/>
                                        </p:tgtEl>
                                      </p:cBhvr>
                                    </p:animEffect>
                                    <p:anim calcmode="lin" valueType="num">
                                      <p:cBhvr>
                                        <p:cTn id="110" dur="1000" fill="hold"/>
                                        <p:tgtEl>
                                          <p:spTgt spid="13"/>
                                        </p:tgtEl>
                                        <p:attrNameLst>
                                          <p:attrName>ppt_x</p:attrName>
                                        </p:attrNameLst>
                                      </p:cBhvr>
                                      <p:tavLst>
                                        <p:tav tm="0">
                                          <p:val>
                                            <p:strVal val="#ppt_x"/>
                                          </p:val>
                                        </p:tav>
                                        <p:tav tm="100000">
                                          <p:val>
                                            <p:strVal val="#ppt_x"/>
                                          </p:val>
                                        </p:tav>
                                      </p:tavLst>
                                    </p:anim>
                                    <p:anim calcmode="lin" valueType="num">
                                      <p:cBhvr>
                                        <p:cTn id="11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1" presetClass="entr" presetSubtype="1" fill="hold" grpId="0" nodeType="clickEffect">
                                  <p:stCondLst>
                                    <p:cond delay="0"/>
                                  </p:stCondLst>
                                  <p:childTnLst>
                                    <p:set>
                                      <p:cBhvr>
                                        <p:cTn id="115" dur="1" fill="hold">
                                          <p:stCondLst>
                                            <p:cond delay="0"/>
                                          </p:stCondLst>
                                        </p:cTn>
                                        <p:tgtEl>
                                          <p:spTgt spid="21"/>
                                        </p:tgtEl>
                                        <p:attrNameLst>
                                          <p:attrName>style.visibility</p:attrName>
                                        </p:attrNameLst>
                                      </p:cBhvr>
                                      <p:to>
                                        <p:strVal val="visible"/>
                                      </p:to>
                                    </p:set>
                                    <p:animEffect transition="in" filter="wheel(1)">
                                      <p:cBhvr>
                                        <p:cTn id="116" dur="2000"/>
                                        <p:tgtEl>
                                          <p:spTgt spid="21"/>
                                        </p:tgtEl>
                                      </p:cBhvr>
                                    </p:animEffect>
                                  </p:childTnLst>
                                </p:cTn>
                              </p:par>
                              <p:par>
                                <p:cTn id="117" presetID="31" presetClass="exit" presetSubtype="0" fill="hold" nodeType="withEffect">
                                  <p:stCondLst>
                                    <p:cond delay="0"/>
                                  </p:stCondLst>
                                  <p:childTnLst>
                                    <p:anim calcmode="lin" valueType="num">
                                      <p:cBhvr>
                                        <p:cTn id="118" dur="1000"/>
                                        <p:tgtEl>
                                          <p:spTgt spid="7"/>
                                        </p:tgtEl>
                                        <p:attrNameLst>
                                          <p:attrName>ppt_w</p:attrName>
                                        </p:attrNameLst>
                                      </p:cBhvr>
                                      <p:tavLst>
                                        <p:tav tm="0">
                                          <p:val>
                                            <p:strVal val="ppt_w"/>
                                          </p:val>
                                        </p:tav>
                                        <p:tav tm="100000">
                                          <p:val>
                                            <p:fltVal val="0"/>
                                          </p:val>
                                        </p:tav>
                                      </p:tavLst>
                                    </p:anim>
                                    <p:anim calcmode="lin" valueType="num">
                                      <p:cBhvr>
                                        <p:cTn id="119" dur="1000"/>
                                        <p:tgtEl>
                                          <p:spTgt spid="7"/>
                                        </p:tgtEl>
                                        <p:attrNameLst>
                                          <p:attrName>ppt_h</p:attrName>
                                        </p:attrNameLst>
                                      </p:cBhvr>
                                      <p:tavLst>
                                        <p:tav tm="0">
                                          <p:val>
                                            <p:strVal val="ppt_h"/>
                                          </p:val>
                                        </p:tav>
                                        <p:tav tm="100000">
                                          <p:val>
                                            <p:fltVal val="0"/>
                                          </p:val>
                                        </p:tav>
                                      </p:tavLst>
                                    </p:anim>
                                    <p:anim calcmode="lin" valueType="num">
                                      <p:cBhvr>
                                        <p:cTn id="120" dur="1000"/>
                                        <p:tgtEl>
                                          <p:spTgt spid="7"/>
                                        </p:tgtEl>
                                        <p:attrNameLst>
                                          <p:attrName>style.rotation</p:attrName>
                                        </p:attrNameLst>
                                      </p:cBhvr>
                                      <p:tavLst>
                                        <p:tav tm="0">
                                          <p:val>
                                            <p:fltVal val="0"/>
                                          </p:val>
                                        </p:tav>
                                        <p:tav tm="100000">
                                          <p:val>
                                            <p:fltVal val="90"/>
                                          </p:val>
                                        </p:tav>
                                      </p:tavLst>
                                    </p:anim>
                                    <p:animEffect transition="out" filter="fade">
                                      <p:cBhvr>
                                        <p:cTn id="121" dur="1000"/>
                                        <p:tgtEl>
                                          <p:spTgt spid="7"/>
                                        </p:tgtEl>
                                      </p:cBhvr>
                                    </p:animEffect>
                                    <p:set>
                                      <p:cBhvr>
                                        <p:cTn id="122" dur="1" fill="hold">
                                          <p:stCondLst>
                                            <p:cond delay="999"/>
                                          </p:stCondLst>
                                        </p:cTn>
                                        <p:tgtEl>
                                          <p:spTgt spid="7"/>
                                        </p:tgtEl>
                                        <p:attrNameLst>
                                          <p:attrName>style.visibility</p:attrName>
                                        </p:attrNameLst>
                                      </p:cBhvr>
                                      <p:to>
                                        <p:strVal val="hidden"/>
                                      </p:to>
                                    </p:set>
                                  </p:childTnLst>
                                </p:cTn>
                              </p:par>
                              <p:par>
                                <p:cTn id="123" presetID="31" presetClass="exit" presetSubtype="0" fill="hold" grpId="1" nodeType="withEffect">
                                  <p:stCondLst>
                                    <p:cond delay="0"/>
                                  </p:stCondLst>
                                  <p:childTnLst>
                                    <p:anim calcmode="lin" valueType="num">
                                      <p:cBhvr>
                                        <p:cTn id="124" dur="1000"/>
                                        <p:tgtEl>
                                          <p:spTgt spid="13"/>
                                        </p:tgtEl>
                                        <p:attrNameLst>
                                          <p:attrName>ppt_w</p:attrName>
                                        </p:attrNameLst>
                                      </p:cBhvr>
                                      <p:tavLst>
                                        <p:tav tm="0">
                                          <p:val>
                                            <p:strVal val="ppt_w"/>
                                          </p:val>
                                        </p:tav>
                                        <p:tav tm="100000">
                                          <p:val>
                                            <p:fltVal val="0"/>
                                          </p:val>
                                        </p:tav>
                                      </p:tavLst>
                                    </p:anim>
                                    <p:anim calcmode="lin" valueType="num">
                                      <p:cBhvr>
                                        <p:cTn id="125" dur="1000"/>
                                        <p:tgtEl>
                                          <p:spTgt spid="13"/>
                                        </p:tgtEl>
                                        <p:attrNameLst>
                                          <p:attrName>ppt_h</p:attrName>
                                        </p:attrNameLst>
                                      </p:cBhvr>
                                      <p:tavLst>
                                        <p:tav tm="0">
                                          <p:val>
                                            <p:strVal val="ppt_h"/>
                                          </p:val>
                                        </p:tav>
                                        <p:tav tm="100000">
                                          <p:val>
                                            <p:fltVal val="0"/>
                                          </p:val>
                                        </p:tav>
                                      </p:tavLst>
                                    </p:anim>
                                    <p:anim calcmode="lin" valueType="num">
                                      <p:cBhvr>
                                        <p:cTn id="126" dur="1000"/>
                                        <p:tgtEl>
                                          <p:spTgt spid="13"/>
                                        </p:tgtEl>
                                        <p:attrNameLst>
                                          <p:attrName>style.rotation</p:attrName>
                                        </p:attrNameLst>
                                      </p:cBhvr>
                                      <p:tavLst>
                                        <p:tav tm="0">
                                          <p:val>
                                            <p:fltVal val="0"/>
                                          </p:val>
                                        </p:tav>
                                        <p:tav tm="100000">
                                          <p:val>
                                            <p:fltVal val="90"/>
                                          </p:val>
                                        </p:tav>
                                      </p:tavLst>
                                    </p:anim>
                                    <p:animEffect transition="out" filter="fade">
                                      <p:cBhvr>
                                        <p:cTn id="127" dur="1000"/>
                                        <p:tgtEl>
                                          <p:spTgt spid="13"/>
                                        </p:tgtEl>
                                      </p:cBhvr>
                                    </p:animEffect>
                                    <p:set>
                                      <p:cBhvr>
                                        <p:cTn id="128" dur="1" fill="hold">
                                          <p:stCondLst>
                                            <p:cond delay="999"/>
                                          </p:stCondLst>
                                        </p:cTn>
                                        <p:tgtEl>
                                          <p:spTgt spid="13"/>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20"/>
                                        </p:tgtEl>
                                        <p:attrNameLst>
                                          <p:attrName>style.visibility</p:attrName>
                                        </p:attrNameLst>
                                      </p:cBhvr>
                                      <p:to>
                                        <p:strVal val="hidden"/>
                                      </p:to>
                                    </p:set>
                                  </p:childTnLst>
                                </p:cTn>
                              </p:par>
                            </p:childTnLst>
                          </p:cTn>
                        </p:par>
                        <p:par>
                          <p:cTn id="131" fill="hold">
                            <p:stCondLst>
                              <p:cond delay="2000"/>
                            </p:stCondLst>
                            <p:childTnLst>
                              <p:par>
                                <p:cTn id="132" presetID="22" presetClass="entr" presetSubtype="8" fill="hold" nodeType="afterEffect">
                                  <p:stCondLst>
                                    <p:cond delay="0"/>
                                  </p:stCondLst>
                                  <p:childTnLst>
                                    <p:set>
                                      <p:cBhvr>
                                        <p:cTn id="133" dur="1" fill="hold">
                                          <p:stCondLst>
                                            <p:cond delay="0"/>
                                          </p:stCondLst>
                                        </p:cTn>
                                        <p:tgtEl>
                                          <p:spTgt spid="15"/>
                                        </p:tgtEl>
                                        <p:attrNameLst>
                                          <p:attrName>style.visibility</p:attrName>
                                        </p:attrNameLst>
                                      </p:cBhvr>
                                      <p:to>
                                        <p:strVal val="visible"/>
                                      </p:to>
                                    </p:set>
                                    <p:animEffect transition="in" filter="wipe(left)">
                                      <p:cBhvr>
                                        <p:cTn id="134" dur="500"/>
                                        <p:tgtEl>
                                          <p:spTgt spid="15"/>
                                        </p:tgtEl>
                                      </p:cBhvr>
                                    </p:animEffect>
                                  </p:childTnLst>
                                </p:cTn>
                              </p:par>
                            </p:childTnLst>
                          </p:cTn>
                        </p:par>
                        <p:par>
                          <p:cTn id="135" fill="hold">
                            <p:stCondLst>
                              <p:cond delay="2500"/>
                            </p:stCondLst>
                            <p:childTnLst>
                              <p:par>
                                <p:cTn id="136" presetID="22" presetClass="entr" presetSubtype="8" fill="hold" grpId="0" nodeType="afterEffect">
                                  <p:stCondLst>
                                    <p:cond delay="0"/>
                                  </p:stCondLst>
                                  <p:childTnLst>
                                    <p:set>
                                      <p:cBhvr>
                                        <p:cTn id="137" dur="1" fill="hold">
                                          <p:stCondLst>
                                            <p:cond delay="0"/>
                                          </p:stCondLst>
                                        </p:cTn>
                                        <p:tgtEl>
                                          <p:spTgt spid="24"/>
                                        </p:tgtEl>
                                        <p:attrNameLst>
                                          <p:attrName>style.visibility</p:attrName>
                                        </p:attrNameLst>
                                      </p:cBhvr>
                                      <p:to>
                                        <p:strVal val="visible"/>
                                      </p:to>
                                    </p:set>
                                    <p:animEffect transition="in" filter="wipe(left)">
                                      <p:cBhvr>
                                        <p:cTn id="138" dur="500"/>
                                        <p:tgtEl>
                                          <p:spTgt spid="24"/>
                                        </p:tgtEl>
                                      </p:cBhvr>
                                    </p:animEffect>
                                  </p:childTnLst>
                                </p:cTn>
                              </p:par>
                            </p:childTnLst>
                          </p:cTn>
                        </p:par>
                      </p:childTnLst>
                    </p:cTn>
                  </p:par>
                  <p:par>
                    <p:cTn id="139" fill="hold">
                      <p:stCondLst>
                        <p:cond delay="indefinite"/>
                      </p:stCondLst>
                      <p:childTnLst>
                        <p:par>
                          <p:cTn id="140" fill="hold">
                            <p:stCondLst>
                              <p:cond delay="0"/>
                            </p:stCondLst>
                            <p:childTnLst>
                              <p:par>
                                <p:cTn id="141" presetID="21" presetClass="entr" presetSubtype="1" fill="hold" grpId="0" nodeType="clickEffect">
                                  <p:stCondLst>
                                    <p:cond delay="0"/>
                                  </p:stCondLst>
                                  <p:childTnLst>
                                    <p:set>
                                      <p:cBhvr>
                                        <p:cTn id="142" dur="1" fill="hold">
                                          <p:stCondLst>
                                            <p:cond delay="0"/>
                                          </p:stCondLst>
                                        </p:cTn>
                                        <p:tgtEl>
                                          <p:spTgt spid="22"/>
                                        </p:tgtEl>
                                        <p:attrNameLst>
                                          <p:attrName>style.visibility</p:attrName>
                                        </p:attrNameLst>
                                      </p:cBhvr>
                                      <p:to>
                                        <p:strVal val="visible"/>
                                      </p:to>
                                    </p:set>
                                    <p:animEffect transition="in" filter="wheel(1)">
                                      <p:cBhvr>
                                        <p:cTn id="143" dur="2000"/>
                                        <p:tgtEl>
                                          <p:spTgt spid="22"/>
                                        </p:tgtEl>
                                      </p:cBhvr>
                                    </p:animEffect>
                                  </p:childTnLst>
                                </p:cTn>
                              </p:par>
                              <p:par>
                                <p:cTn id="144" presetID="16" presetClass="exit" presetSubtype="21" fill="hold" nodeType="withEffect">
                                  <p:stCondLst>
                                    <p:cond delay="0"/>
                                  </p:stCondLst>
                                  <p:childTnLst>
                                    <p:animEffect transition="out" filter="barn(inVertical)">
                                      <p:cBhvr>
                                        <p:cTn id="145" dur="500"/>
                                        <p:tgtEl>
                                          <p:spTgt spid="15"/>
                                        </p:tgtEl>
                                      </p:cBhvr>
                                    </p:animEffect>
                                    <p:set>
                                      <p:cBhvr>
                                        <p:cTn id="146" dur="1" fill="hold">
                                          <p:stCondLst>
                                            <p:cond delay="499"/>
                                          </p:stCondLst>
                                        </p:cTn>
                                        <p:tgtEl>
                                          <p:spTgt spid="15"/>
                                        </p:tgtEl>
                                        <p:attrNameLst>
                                          <p:attrName>style.visibility</p:attrName>
                                        </p:attrNameLst>
                                      </p:cBhvr>
                                      <p:to>
                                        <p:strVal val="hidden"/>
                                      </p:to>
                                    </p:set>
                                  </p:childTnLst>
                                </p:cTn>
                              </p:par>
                              <p:par>
                                <p:cTn id="147" presetID="16" presetClass="exit" presetSubtype="21" fill="hold" grpId="1" nodeType="withEffect">
                                  <p:stCondLst>
                                    <p:cond delay="0"/>
                                  </p:stCondLst>
                                  <p:childTnLst>
                                    <p:animEffect transition="out" filter="barn(inVertical)">
                                      <p:cBhvr>
                                        <p:cTn id="148" dur="500"/>
                                        <p:tgtEl>
                                          <p:spTgt spid="24"/>
                                        </p:tgtEl>
                                      </p:cBhvr>
                                    </p:animEffect>
                                    <p:set>
                                      <p:cBhvr>
                                        <p:cTn id="149" dur="1" fill="hold">
                                          <p:stCondLst>
                                            <p:cond delay="499"/>
                                          </p:stCondLst>
                                        </p:cTn>
                                        <p:tgtEl>
                                          <p:spTgt spid="24"/>
                                        </p:tgtEl>
                                        <p:attrNameLst>
                                          <p:attrName>style.visibility</p:attrName>
                                        </p:attrNameLst>
                                      </p:cBhvr>
                                      <p:to>
                                        <p:strVal val="hidden"/>
                                      </p:to>
                                    </p:set>
                                  </p:childTnLst>
                                </p:cTn>
                              </p:par>
                              <p:par>
                                <p:cTn id="150" presetID="1" presetClass="exit" presetSubtype="0" fill="hold" grpId="1" nodeType="withEffect">
                                  <p:stCondLst>
                                    <p:cond delay="0"/>
                                  </p:stCondLst>
                                  <p:childTnLst>
                                    <p:set>
                                      <p:cBhvr>
                                        <p:cTn id="151" dur="1" fill="hold">
                                          <p:stCondLst>
                                            <p:cond delay="0"/>
                                          </p:stCondLst>
                                        </p:cTn>
                                        <p:tgtEl>
                                          <p:spTgt spid="21"/>
                                        </p:tgtEl>
                                        <p:attrNameLst>
                                          <p:attrName>style.visibility</p:attrName>
                                        </p:attrNameLst>
                                      </p:cBhvr>
                                      <p:to>
                                        <p:strVal val="hidden"/>
                                      </p:to>
                                    </p:set>
                                  </p:childTnLst>
                                </p:cTn>
                              </p:par>
                            </p:childTnLst>
                          </p:cTn>
                        </p:par>
                        <p:par>
                          <p:cTn id="152" fill="hold">
                            <p:stCondLst>
                              <p:cond delay="2000"/>
                            </p:stCondLst>
                            <p:childTnLst>
                              <p:par>
                                <p:cTn id="153" presetID="22" presetClass="entr" presetSubtype="8" fill="hold" nodeType="afterEffect">
                                  <p:stCondLst>
                                    <p:cond delay="0"/>
                                  </p:stCondLst>
                                  <p:childTnLst>
                                    <p:set>
                                      <p:cBhvr>
                                        <p:cTn id="154" dur="1" fill="hold">
                                          <p:stCondLst>
                                            <p:cond delay="0"/>
                                          </p:stCondLst>
                                        </p:cTn>
                                        <p:tgtEl>
                                          <p:spTgt spid="25"/>
                                        </p:tgtEl>
                                        <p:attrNameLst>
                                          <p:attrName>style.visibility</p:attrName>
                                        </p:attrNameLst>
                                      </p:cBhvr>
                                      <p:to>
                                        <p:strVal val="visible"/>
                                      </p:to>
                                    </p:set>
                                    <p:animEffect transition="in" filter="wipe(left)">
                                      <p:cBhvr>
                                        <p:cTn id="155" dur="500"/>
                                        <p:tgtEl>
                                          <p:spTgt spid="25"/>
                                        </p:tgtEl>
                                      </p:cBhvr>
                                    </p:animEffect>
                                  </p:childTnLst>
                                </p:cTn>
                              </p:par>
                            </p:childTnLst>
                          </p:cTn>
                        </p:par>
                        <p:par>
                          <p:cTn id="156" fill="hold">
                            <p:stCondLst>
                              <p:cond delay="2500"/>
                            </p:stCondLst>
                            <p:childTnLst>
                              <p:par>
                                <p:cTn id="157" presetID="22" presetClass="entr" presetSubtype="8" fill="hold" grpId="0" nodeType="afterEffect">
                                  <p:stCondLst>
                                    <p:cond delay="0"/>
                                  </p:stCondLst>
                                  <p:childTnLst>
                                    <p:set>
                                      <p:cBhvr>
                                        <p:cTn id="158" dur="1" fill="hold">
                                          <p:stCondLst>
                                            <p:cond delay="0"/>
                                          </p:stCondLst>
                                        </p:cTn>
                                        <p:tgtEl>
                                          <p:spTgt spid="29"/>
                                        </p:tgtEl>
                                        <p:attrNameLst>
                                          <p:attrName>style.visibility</p:attrName>
                                        </p:attrNameLst>
                                      </p:cBhvr>
                                      <p:to>
                                        <p:strVal val="visible"/>
                                      </p:to>
                                    </p:set>
                                    <p:animEffect transition="in" filter="wipe(left)">
                                      <p:cBhvr>
                                        <p:cTn id="159" dur="500"/>
                                        <p:tgtEl>
                                          <p:spTgt spid="29"/>
                                        </p:tgtEl>
                                      </p:cBhvr>
                                    </p:animEffect>
                                  </p:childTnLst>
                                </p:cTn>
                              </p:par>
                            </p:childTnLst>
                          </p:cTn>
                        </p:par>
                      </p:childTnLst>
                    </p:cTn>
                  </p:par>
                  <p:par>
                    <p:cTn id="160" fill="hold">
                      <p:stCondLst>
                        <p:cond delay="indefinite"/>
                      </p:stCondLst>
                      <p:childTnLst>
                        <p:par>
                          <p:cTn id="161" fill="hold">
                            <p:stCondLst>
                              <p:cond delay="0"/>
                            </p:stCondLst>
                            <p:childTnLst>
                              <p:par>
                                <p:cTn id="162" presetID="21" presetClass="entr" presetSubtype="1" fill="hold" grpId="0" nodeType="clickEffect">
                                  <p:stCondLst>
                                    <p:cond delay="0"/>
                                  </p:stCondLst>
                                  <p:childTnLst>
                                    <p:set>
                                      <p:cBhvr>
                                        <p:cTn id="163" dur="1" fill="hold">
                                          <p:stCondLst>
                                            <p:cond delay="0"/>
                                          </p:stCondLst>
                                        </p:cTn>
                                        <p:tgtEl>
                                          <p:spTgt spid="30"/>
                                        </p:tgtEl>
                                        <p:attrNameLst>
                                          <p:attrName>style.visibility</p:attrName>
                                        </p:attrNameLst>
                                      </p:cBhvr>
                                      <p:to>
                                        <p:strVal val="visible"/>
                                      </p:to>
                                    </p:set>
                                    <p:animEffect transition="in" filter="wheel(1)">
                                      <p:cBhvr>
                                        <p:cTn id="164" dur="2000"/>
                                        <p:tgtEl>
                                          <p:spTgt spid="30"/>
                                        </p:tgtEl>
                                      </p:cBhvr>
                                    </p:animEffect>
                                  </p:childTnLst>
                                </p:cTn>
                              </p:par>
                            </p:childTnLst>
                          </p:cTn>
                        </p:par>
                        <p:par>
                          <p:cTn id="165" fill="hold">
                            <p:stCondLst>
                              <p:cond delay="2000"/>
                            </p:stCondLst>
                            <p:childTnLst>
                              <p:par>
                                <p:cTn id="166" presetID="22" presetClass="entr" presetSubtype="8" fill="hold" nodeType="afterEffect">
                                  <p:stCondLst>
                                    <p:cond delay="0"/>
                                  </p:stCondLst>
                                  <p:childTnLst>
                                    <p:set>
                                      <p:cBhvr>
                                        <p:cTn id="167" dur="1" fill="hold">
                                          <p:stCondLst>
                                            <p:cond delay="0"/>
                                          </p:stCondLst>
                                        </p:cTn>
                                        <p:tgtEl>
                                          <p:spTgt spid="8"/>
                                        </p:tgtEl>
                                        <p:attrNameLst>
                                          <p:attrName>style.visibility</p:attrName>
                                        </p:attrNameLst>
                                      </p:cBhvr>
                                      <p:to>
                                        <p:strVal val="visible"/>
                                      </p:to>
                                    </p:set>
                                    <p:animEffect transition="in" filter="wipe(left)">
                                      <p:cBhvr>
                                        <p:cTn id="168" dur="500"/>
                                        <p:tgtEl>
                                          <p:spTgt spid="8"/>
                                        </p:tgtEl>
                                      </p:cBhvr>
                                    </p:animEffect>
                                  </p:childTnLst>
                                </p:cTn>
                              </p:par>
                              <p:par>
                                <p:cTn id="169" presetID="21" presetClass="entr" presetSubtype="1" fill="hold" grpId="0" nodeType="withEffect">
                                  <p:stCondLst>
                                    <p:cond delay="0"/>
                                  </p:stCondLst>
                                  <p:childTnLst>
                                    <p:set>
                                      <p:cBhvr>
                                        <p:cTn id="170" dur="1" fill="hold">
                                          <p:stCondLst>
                                            <p:cond delay="0"/>
                                          </p:stCondLst>
                                        </p:cTn>
                                        <p:tgtEl>
                                          <p:spTgt spid="5"/>
                                        </p:tgtEl>
                                        <p:attrNameLst>
                                          <p:attrName>style.visibility</p:attrName>
                                        </p:attrNameLst>
                                      </p:cBhvr>
                                      <p:to>
                                        <p:strVal val="visible"/>
                                      </p:to>
                                    </p:set>
                                    <p:animEffect transition="in" filter="wheel(1)">
                                      <p:cBhvr>
                                        <p:cTn id="171" dur="2000"/>
                                        <p:tgtEl>
                                          <p:spTgt spid="5"/>
                                        </p:tgtEl>
                                      </p:cBhvr>
                                    </p:animEffect>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grpId="0" nodeType="clickEffect">
                                  <p:stCondLst>
                                    <p:cond delay="0"/>
                                  </p:stCondLst>
                                  <p:childTnLst>
                                    <p:set>
                                      <p:cBhvr>
                                        <p:cTn id="175" dur="1" fill="hold">
                                          <p:stCondLst>
                                            <p:cond delay="0"/>
                                          </p:stCondLst>
                                        </p:cTn>
                                        <p:tgtEl>
                                          <p:spTgt spid="31"/>
                                        </p:tgtEl>
                                        <p:attrNameLst>
                                          <p:attrName>style.visibility</p:attrName>
                                        </p:attrNameLst>
                                      </p:cBhvr>
                                      <p:to>
                                        <p:strVal val="visible"/>
                                      </p:to>
                                    </p:set>
                                    <p:animEffect transition="in" filter="fade">
                                      <p:cBhvr>
                                        <p:cTn id="176" dur="1000"/>
                                        <p:tgtEl>
                                          <p:spTgt spid="31"/>
                                        </p:tgtEl>
                                      </p:cBhvr>
                                    </p:animEffect>
                                    <p:anim calcmode="lin" valueType="num">
                                      <p:cBhvr>
                                        <p:cTn id="177" dur="1000" fill="hold"/>
                                        <p:tgtEl>
                                          <p:spTgt spid="31"/>
                                        </p:tgtEl>
                                        <p:attrNameLst>
                                          <p:attrName>ppt_x</p:attrName>
                                        </p:attrNameLst>
                                      </p:cBhvr>
                                      <p:tavLst>
                                        <p:tav tm="0">
                                          <p:val>
                                            <p:strVal val="#ppt_x"/>
                                          </p:val>
                                        </p:tav>
                                        <p:tav tm="100000">
                                          <p:val>
                                            <p:strVal val="#ppt_x"/>
                                          </p:val>
                                        </p:tav>
                                      </p:tavLst>
                                    </p:anim>
                                    <p:anim calcmode="lin" valueType="num">
                                      <p:cBhvr>
                                        <p:cTn id="178" dur="1000" fill="hold"/>
                                        <p:tgtEl>
                                          <p:spTgt spid="31"/>
                                        </p:tgtEl>
                                        <p:attrNameLst>
                                          <p:attrName>ppt_y</p:attrName>
                                        </p:attrNameLst>
                                      </p:cBhvr>
                                      <p:tavLst>
                                        <p:tav tm="0">
                                          <p:val>
                                            <p:strVal val="#ppt_y+.1"/>
                                          </p:val>
                                        </p:tav>
                                        <p:tav tm="100000">
                                          <p:val>
                                            <p:strVal val="#ppt_y"/>
                                          </p:val>
                                        </p:tav>
                                      </p:tavLst>
                                    </p:anim>
                                  </p:childTnLst>
                                </p:cTn>
                              </p:par>
                              <p:par>
                                <p:cTn id="179" presetID="42" presetClass="entr" presetSubtype="0" fill="hold" grpId="0" nodeType="withEffect">
                                  <p:stCondLst>
                                    <p:cond delay="0"/>
                                  </p:stCondLst>
                                  <p:childTnLst>
                                    <p:set>
                                      <p:cBhvr>
                                        <p:cTn id="180" dur="1" fill="hold">
                                          <p:stCondLst>
                                            <p:cond delay="0"/>
                                          </p:stCondLst>
                                        </p:cTn>
                                        <p:tgtEl>
                                          <p:spTgt spid="32"/>
                                        </p:tgtEl>
                                        <p:attrNameLst>
                                          <p:attrName>style.visibility</p:attrName>
                                        </p:attrNameLst>
                                      </p:cBhvr>
                                      <p:to>
                                        <p:strVal val="visible"/>
                                      </p:to>
                                    </p:set>
                                    <p:animEffect transition="in" filter="fade">
                                      <p:cBhvr>
                                        <p:cTn id="181" dur="1000"/>
                                        <p:tgtEl>
                                          <p:spTgt spid="32"/>
                                        </p:tgtEl>
                                      </p:cBhvr>
                                    </p:animEffect>
                                    <p:anim calcmode="lin" valueType="num">
                                      <p:cBhvr>
                                        <p:cTn id="182" dur="1000" fill="hold"/>
                                        <p:tgtEl>
                                          <p:spTgt spid="32"/>
                                        </p:tgtEl>
                                        <p:attrNameLst>
                                          <p:attrName>ppt_x</p:attrName>
                                        </p:attrNameLst>
                                      </p:cBhvr>
                                      <p:tavLst>
                                        <p:tav tm="0">
                                          <p:val>
                                            <p:strVal val="#ppt_x"/>
                                          </p:val>
                                        </p:tav>
                                        <p:tav tm="100000">
                                          <p:val>
                                            <p:strVal val="#ppt_x"/>
                                          </p:val>
                                        </p:tav>
                                      </p:tavLst>
                                    </p:anim>
                                    <p:anim calcmode="lin" valueType="num">
                                      <p:cBhvr>
                                        <p:cTn id="183" dur="1000" fill="hold"/>
                                        <p:tgtEl>
                                          <p:spTgt spid="32"/>
                                        </p:tgtEl>
                                        <p:attrNameLst>
                                          <p:attrName>ppt_y</p:attrName>
                                        </p:attrNameLst>
                                      </p:cBhvr>
                                      <p:tavLst>
                                        <p:tav tm="0">
                                          <p:val>
                                            <p:strVal val="#ppt_y+.1"/>
                                          </p:val>
                                        </p:tav>
                                        <p:tav tm="100000">
                                          <p:val>
                                            <p:strVal val="#ppt_y"/>
                                          </p:val>
                                        </p:tav>
                                      </p:tavLst>
                                    </p:anim>
                                  </p:childTnLst>
                                </p:cTn>
                              </p:par>
                              <p:par>
                                <p:cTn id="184" presetID="21" presetClass="entr" presetSubtype="1" fill="hold" grpId="2" nodeType="withEffect">
                                  <p:stCondLst>
                                    <p:cond delay="0"/>
                                  </p:stCondLst>
                                  <p:childTnLst>
                                    <p:set>
                                      <p:cBhvr>
                                        <p:cTn id="185" dur="1" fill="hold">
                                          <p:stCondLst>
                                            <p:cond delay="0"/>
                                          </p:stCondLst>
                                        </p:cTn>
                                        <p:tgtEl>
                                          <p:spTgt spid="20"/>
                                        </p:tgtEl>
                                        <p:attrNameLst>
                                          <p:attrName>style.visibility</p:attrName>
                                        </p:attrNameLst>
                                      </p:cBhvr>
                                      <p:to>
                                        <p:strVal val="visible"/>
                                      </p:to>
                                    </p:set>
                                    <p:animEffect transition="in" filter="wheel(1)">
                                      <p:cBhvr>
                                        <p:cTn id="186" dur="2000"/>
                                        <p:tgtEl>
                                          <p:spTgt spid="20"/>
                                        </p:tgtEl>
                                      </p:cBhvr>
                                    </p:animEffect>
                                  </p:childTnLst>
                                </p:cTn>
                              </p:par>
                            </p:childTnLst>
                          </p:cTn>
                        </p:par>
                      </p:childTnLst>
                    </p:cTn>
                  </p:par>
                  <p:par>
                    <p:cTn id="187" fill="hold">
                      <p:stCondLst>
                        <p:cond delay="indefinite"/>
                      </p:stCondLst>
                      <p:childTnLst>
                        <p:par>
                          <p:cTn id="188" fill="hold">
                            <p:stCondLst>
                              <p:cond delay="0"/>
                            </p:stCondLst>
                            <p:childTnLst>
                              <p:par>
                                <p:cTn id="189" presetID="47" presetClass="entr" presetSubtype="0" fill="hold" grpId="0" nodeType="clickEffect">
                                  <p:stCondLst>
                                    <p:cond delay="0"/>
                                  </p:stCondLst>
                                  <p:childTnLst>
                                    <p:set>
                                      <p:cBhvr>
                                        <p:cTn id="190" dur="1" fill="hold">
                                          <p:stCondLst>
                                            <p:cond delay="0"/>
                                          </p:stCondLst>
                                        </p:cTn>
                                        <p:tgtEl>
                                          <p:spTgt spid="35"/>
                                        </p:tgtEl>
                                        <p:attrNameLst>
                                          <p:attrName>style.visibility</p:attrName>
                                        </p:attrNameLst>
                                      </p:cBhvr>
                                      <p:to>
                                        <p:strVal val="visible"/>
                                      </p:to>
                                    </p:set>
                                    <p:animEffect transition="in" filter="fade">
                                      <p:cBhvr>
                                        <p:cTn id="191" dur="1000"/>
                                        <p:tgtEl>
                                          <p:spTgt spid="35"/>
                                        </p:tgtEl>
                                      </p:cBhvr>
                                    </p:animEffect>
                                    <p:anim calcmode="lin" valueType="num">
                                      <p:cBhvr>
                                        <p:cTn id="192" dur="1000" fill="hold"/>
                                        <p:tgtEl>
                                          <p:spTgt spid="35"/>
                                        </p:tgtEl>
                                        <p:attrNameLst>
                                          <p:attrName>ppt_x</p:attrName>
                                        </p:attrNameLst>
                                      </p:cBhvr>
                                      <p:tavLst>
                                        <p:tav tm="0">
                                          <p:val>
                                            <p:strVal val="#ppt_x"/>
                                          </p:val>
                                        </p:tav>
                                        <p:tav tm="100000">
                                          <p:val>
                                            <p:strVal val="#ppt_x"/>
                                          </p:val>
                                        </p:tav>
                                      </p:tavLst>
                                    </p:anim>
                                    <p:anim calcmode="lin" valueType="num">
                                      <p:cBhvr>
                                        <p:cTn id="193" dur="1000" fill="hold"/>
                                        <p:tgtEl>
                                          <p:spTgt spid="35"/>
                                        </p:tgtEl>
                                        <p:attrNameLst>
                                          <p:attrName>ppt_y</p:attrName>
                                        </p:attrNameLst>
                                      </p:cBhvr>
                                      <p:tavLst>
                                        <p:tav tm="0">
                                          <p:val>
                                            <p:strVal val="#ppt_y-.1"/>
                                          </p:val>
                                        </p:tav>
                                        <p:tav tm="100000">
                                          <p:val>
                                            <p:strVal val="#ppt_y"/>
                                          </p:val>
                                        </p:tav>
                                      </p:tavLst>
                                    </p:anim>
                                  </p:childTnLst>
                                </p:cTn>
                              </p:par>
                              <p:par>
                                <p:cTn id="194" presetID="42" presetClass="entr" presetSubtype="0" fill="hold" grpId="0" nodeType="withEffect">
                                  <p:stCondLst>
                                    <p:cond delay="0"/>
                                  </p:stCondLst>
                                  <p:childTnLst>
                                    <p:set>
                                      <p:cBhvr>
                                        <p:cTn id="195" dur="1" fill="hold">
                                          <p:stCondLst>
                                            <p:cond delay="0"/>
                                          </p:stCondLst>
                                        </p:cTn>
                                        <p:tgtEl>
                                          <p:spTgt spid="34"/>
                                        </p:tgtEl>
                                        <p:attrNameLst>
                                          <p:attrName>style.visibility</p:attrName>
                                        </p:attrNameLst>
                                      </p:cBhvr>
                                      <p:to>
                                        <p:strVal val="visible"/>
                                      </p:to>
                                    </p:set>
                                    <p:animEffect transition="in" filter="fade">
                                      <p:cBhvr>
                                        <p:cTn id="196" dur="1000"/>
                                        <p:tgtEl>
                                          <p:spTgt spid="34"/>
                                        </p:tgtEl>
                                      </p:cBhvr>
                                    </p:animEffect>
                                    <p:anim calcmode="lin" valueType="num">
                                      <p:cBhvr>
                                        <p:cTn id="197" dur="1000" fill="hold"/>
                                        <p:tgtEl>
                                          <p:spTgt spid="34"/>
                                        </p:tgtEl>
                                        <p:attrNameLst>
                                          <p:attrName>ppt_x</p:attrName>
                                        </p:attrNameLst>
                                      </p:cBhvr>
                                      <p:tavLst>
                                        <p:tav tm="0">
                                          <p:val>
                                            <p:strVal val="#ppt_x"/>
                                          </p:val>
                                        </p:tav>
                                        <p:tav tm="100000">
                                          <p:val>
                                            <p:strVal val="#ppt_x"/>
                                          </p:val>
                                        </p:tav>
                                      </p:tavLst>
                                    </p:anim>
                                    <p:anim calcmode="lin" valueType="num">
                                      <p:cBhvr>
                                        <p:cTn id="19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99" fill="hold">
                      <p:stCondLst>
                        <p:cond delay="indefinite"/>
                      </p:stCondLst>
                      <p:childTnLst>
                        <p:par>
                          <p:cTn id="200" fill="hold">
                            <p:stCondLst>
                              <p:cond delay="0"/>
                            </p:stCondLst>
                            <p:childTnLst>
                              <p:par>
                                <p:cTn id="201" presetID="22" presetClass="entr" presetSubtype="8" fill="hold" nodeType="clickEffect">
                                  <p:stCondLst>
                                    <p:cond delay="0"/>
                                  </p:stCondLst>
                                  <p:childTnLst>
                                    <p:set>
                                      <p:cBhvr>
                                        <p:cTn id="202" dur="1" fill="hold">
                                          <p:stCondLst>
                                            <p:cond delay="0"/>
                                          </p:stCondLst>
                                        </p:cTn>
                                        <p:tgtEl>
                                          <p:spTgt spid="37"/>
                                        </p:tgtEl>
                                        <p:attrNameLst>
                                          <p:attrName>style.visibility</p:attrName>
                                        </p:attrNameLst>
                                      </p:cBhvr>
                                      <p:to>
                                        <p:strVal val="visible"/>
                                      </p:to>
                                    </p:set>
                                    <p:animEffect transition="in" filter="wipe(left)">
                                      <p:cBhvr>
                                        <p:cTn id="203" dur="500"/>
                                        <p:tgtEl>
                                          <p:spTgt spid="37"/>
                                        </p:tgtEl>
                                      </p:cBhvr>
                                    </p:animEffect>
                                  </p:childTnLst>
                                </p:cTn>
                              </p:par>
                            </p:childTnLst>
                          </p:cTn>
                        </p:par>
                        <p:par>
                          <p:cTn id="204" fill="hold">
                            <p:stCondLst>
                              <p:cond delay="500"/>
                            </p:stCondLst>
                            <p:childTnLst>
                              <p:par>
                                <p:cTn id="205" presetID="22" presetClass="entr" presetSubtype="8" fill="hold" grpId="0" nodeType="afterEffect">
                                  <p:stCondLst>
                                    <p:cond delay="1000"/>
                                  </p:stCondLst>
                                  <p:childTnLst>
                                    <p:set>
                                      <p:cBhvr>
                                        <p:cTn id="206" dur="1" fill="hold">
                                          <p:stCondLst>
                                            <p:cond delay="0"/>
                                          </p:stCondLst>
                                        </p:cTn>
                                        <p:tgtEl>
                                          <p:spTgt spid="36"/>
                                        </p:tgtEl>
                                        <p:attrNameLst>
                                          <p:attrName>style.visibility</p:attrName>
                                        </p:attrNameLst>
                                      </p:cBhvr>
                                      <p:to>
                                        <p:strVal val="visible"/>
                                      </p:to>
                                    </p:set>
                                    <p:animEffect transition="in" filter="wipe(left)">
                                      <p:cBhvr>
                                        <p:cTn id="207" dur="500"/>
                                        <p:tgtEl>
                                          <p:spTgt spid="36"/>
                                        </p:tgtEl>
                                      </p:cBhvr>
                                    </p:animEffect>
                                  </p:childTnLst>
                                </p:cTn>
                              </p:par>
                              <p:par>
                                <p:cTn id="208" presetID="22" presetClass="entr" presetSubtype="8" fill="hold" grpId="0" nodeType="withEffect">
                                  <p:stCondLst>
                                    <p:cond delay="0"/>
                                  </p:stCondLst>
                                  <p:childTnLst>
                                    <p:set>
                                      <p:cBhvr>
                                        <p:cTn id="209" dur="1" fill="hold">
                                          <p:stCondLst>
                                            <p:cond delay="0"/>
                                          </p:stCondLst>
                                        </p:cTn>
                                        <p:tgtEl>
                                          <p:spTgt spid="33"/>
                                        </p:tgtEl>
                                        <p:attrNameLst>
                                          <p:attrName>style.visibility</p:attrName>
                                        </p:attrNameLst>
                                      </p:cBhvr>
                                      <p:to>
                                        <p:strVal val="visible"/>
                                      </p:to>
                                    </p:set>
                                    <p:animEffect transition="in" filter="wipe(left)">
                                      <p:cBhvr>
                                        <p:cTn id="210" dur="500"/>
                                        <p:tgtEl>
                                          <p:spTgt spid="33"/>
                                        </p:tgtEl>
                                      </p:cBhvr>
                                    </p:animEffect>
                                  </p:childTnLst>
                                </p:cTn>
                              </p:par>
                            </p:childTnLst>
                          </p:cTn>
                        </p:par>
                        <p:par>
                          <p:cTn id="211" fill="hold">
                            <p:stCondLst>
                              <p:cond delay="2000"/>
                            </p:stCondLst>
                            <p:childTnLst>
                              <p:par>
                                <p:cTn id="212" presetID="22" presetClass="entr" presetSubtype="8" fill="hold" nodeType="afterEffect">
                                  <p:stCondLst>
                                    <p:cond delay="0"/>
                                  </p:stCondLst>
                                  <p:childTnLst>
                                    <p:set>
                                      <p:cBhvr>
                                        <p:cTn id="213" dur="1" fill="hold">
                                          <p:stCondLst>
                                            <p:cond delay="0"/>
                                          </p:stCondLst>
                                        </p:cTn>
                                        <p:tgtEl>
                                          <p:spTgt spid="39"/>
                                        </p:tgtEl>
                                        <p:attrNameLst>
                                          <p:attrName>style.visibility</p:attrName>
                                        </p:attrNameLst>
                                      </p:cBhvr>
                                      <p:to>
                                        <p:strVal val="visible"/>
                                      </p:to>
                                    </p:set>
                                    <p:animEffect transition="in" filter="wipe(left)">
                                      <p:cBhvr>
                                        <p:cTn id="21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21" grpId="0" animBg="1"/>
      <p:bldP spid="21" grpId="1" animBg="1"/>
      <p:bldP spid="22" grpId="0" animBg="1"/>
      <p:bldP spid="13" grpId="0" animBg="1"/>
      <p:bldP spid="13" grpId="1" animBg="1"/>
      <p:bldP spid="24" grpId="0" animBg="1"/>
      <p:bldP spid="24" grpId="1" animBg="1"/>
      <p:bldP spid="29" grpId="0" animBg="1"/>
      <p:bldP spid="2" grpId="0" uiExpand="1" build="allAtOnce" animBg="1"/>
      <p:bldP spid="2" grpId="1" uiExpand="1" build="allAtOnce" animBg="1"/>
      <p:bldP spid="3" grpId="0" animBg="1"/>
      <p:bldP spid="3" grpId="1" animBg="1"/>
      <p:bldP spid="5" grpId="0" animBg="1"/>
      <p:bldP spid="30" grpId="0" animBg="1"/>
      <p:bldP spid="31" grpId="0" animBg="1"/>
      <p:bldP spid="32" grpId="0" animBg="1"/>
      <p:bldP spid="33" grpId="0" animBg="1"/>
      <p:bldP spid="34" grpId="0" animBg="1"/>
      <p:bldP spid="35" grpId="0" animBg="1"/>
      <p:bldP spid="3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80EA44-47B0-EF36-D010-566D36A686A1}"/>
              </a:ext>
            </a:extLst>
          </p:cNvPr>
          <p:cNvSpPr/>
          <p:nvPr/>
        </p:nvSpPr>
        <p:spPr>
          <a:xfrm>
            <a:off x="250372" y="636813"/>
            <a:ext cx="2318657" cy="1132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environment: prod</a:t>
            </a:r>
          </a:p>
          <a:p>
            <a:r>
              <a:rPr lang="en-US" dirty="0"/>
              <a:t>tier: frontend</a:t>
            </a:r>
          </a:p>
        </p:txBody>
      </p:sp>
      <p:sp>
        <p:nvSpPr>
          <p:cNvPr id="5" name="Rectangle 4">
            <a:extLst>
              <a:ext uri="{FF2B5EF4-FFF2-40B4-BE49-F238E27FC236}">
                <a16:creationId xmlns:a16="http://schemas.microsoft.com/office/drawing/2014/main" id="{1B96EB43-4E58-4396-59E3-9202B69D41C7}"/>
              </a:ext>
            </a:extLst>
          </p:cNvPr>
          <p:cNvSpPr/>
          <p:nvPr/>
        </p:nvSpPr>
        <p:spPr>
          <a:xfrm>
            <a:off x="4136570" y="587828"/>
            <a:ext cx="1970316" cy="1132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environment: prod</a:t>
            </a:r>
          </a:p>
          <a:p>
            <a:r>
              <a:rPr lang="en-US" dirty="0"/>
              <a:t>tier: </a:t>
            </a:r>
            <a:r>
              <a:rPr lang="en-US" dirty="0" err="1"/>
              <a:t>db</a:t>
            </a:r>
            <a:endParaRPr lang="en-US" dirty="0"/>
          </a:p>
        </p:txBody>
      </p:sp>
      <p:sp>
        <p:nvSpPr>
          <p:cNvPr id="6" name="Rectangle 5">
            <a:extLst>
              <a:ext uri="{FF2B5EF4-FFF2-40B4-BE49-F238E27FC236}">
                <a16:creationId xmlns:a16="http://schemas.microsoft.com/office/drawing/2014/main" id="{83D8C4C1-0965-A401-41B9-13F461570E43}"/>
              </a:ext>
            </a:extLst>
          </p:cNvPr>
          <p:cNvSpPr/>
          <p:nvPr/>
        </p:nvSpPr>
        <p:spPr>
          <a:xfrm>
            <a:off x="7630885" y="582386"/>
            <a:ext cx="2318657" cy="1132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environment: prod</a:t>
            </a:r>
          </a:p>
          <a:p>
            <a:r>
              <a:rPr lang="en-US" dirty="0"/>
              <a:t>tier: backend</a:t>
            </a:r>
          </a:p>
        </p:txBody>
      </p:sp>
      <p:sp>
        <p:nvSpPr>
          <p:cNvPr id="7" name="Arrow: Right 6">
            <a:extLst>
              <a:ext uri="{FF2B5EF4-FFF2-40B4-BE49-F238E27FC236}">
                <a16:creationId xmlns:a16="http://schemas.microsoft.com/office/drawing/2014/main" id="{0F00B74C-9336-8EF3-EC6C-7949F7C09626}"/>
              </a:ext>
            </a:extLst>
          </p:cNvPr>
          <p:cNvSpPr/>
          <p:nvPr/>
        </p:nvSpPr>
        <p:spPr>
          <a:xfrm>
            <a:off x="2547256" y="778329"/>
            <a:ext cx="1589314" cy="751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Checkmark with solid fill">
            <a:extLst>
              <a:ext uri="{FF2B5EF4-FFF2-40B4-BE49-F238E27FC236}">
                <a16:creationId xmlns:a16="http://schemas.microsoft.com/office/drawing/2014/main" id="{AC3E5D54-C375-D50C-0086-1CE6F31017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2971800"/>
            <a:ext cx="914400" cy="914400"/>
          </a:xfrm>
          <a:prstGeom prst="rect">
            <a:avLst/>
          </a:prstGeom>
        </p:spPr>
      </p:pic>
      <p:pic>
        <p:nvPicPr>
          <p:cNvPr id="11" name="Graphic 10" descr="Checkmark with solid fill">
            <a:extLst>
              <a:ext uri="{FF2B5EF4-FFF2-40B4-BE49-F238E27FC236}">
                <a16:creationId xmlns:a16="http://schemas.microsoft.com/office/drawing/2014/main" id="{472A7DA3-D352-87BF-74F0-4311552F50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80012" y="332013"/>
            <a:ext cx="664031" cy="664031"/>
          </a:xfrm>
          <a:prstGeom prst="rect">
            <a:avLst/>
          </a:prstGeom>
        </p:spPr>
      </p:pic>
      <p:sp>
        <p:nvSpPr>
          <p:cNvPr id="12" name="Arrow: Right 11">
            <a:extLst>
              <a:ext uri="{FF2B5EF4-FFF2-40B4-BE49-F238E27FC236}">
                <a16:creationId xmlns:a16="http://schemas.microsoft.com/office/drawing/2014/main" id="{A45EBE30-F21B-347F-54E1-D8A745F0C634}"/>
              </a:ext>
            </a:extLst>
          </p:cNvPr>
          <p:cNvSpPr/>
          <p:nvPr/>
        </p:nvSpPr>
        <p:spPr>
          <a:xfrm flipH="1">
            <a:off x="6106885" y="840744"/>
            <a:ext cx="1521384" cy="751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Badge Cross with solid fill">
            <a:extLst>
              <a:ext uri="{FF2B5EF4-FFF2-40B4-BE49-F238E27FC236}">
                <a16:creationId xmlns:a16="http://schemas.microsoft.com/office/drawing/2014/main" id="{053E6D6A-1FC7-73AC-2EF2-4A6591F440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04269" y="260550"/>
            <a:ext cx="914400" cy="914400"/>
          </a:xfrm>
          <a:prstGeom prst="rect">
            <a:avLst/>
          </a:prstGeom>
        </p:spPr>
      </p:pic>
      <p:sp>
        <p:nvSpPr>
          <p:cNvPr id="15" name="Rectangle 14">
            <a:extLst>
              <a:ext uri="{FF2B5EF4-FFF2-40B4-BE49-F238E27FC236}">
                <a16:creationId xmlns:a16="http://schemas.microsoft.com/office/drawing/2014/main" id="{ECDE1159-0FDB-7DE0-B987-50A6081D7C08}"/>
              </a:ext>
            </a:extLst>
          </p:cNvPr>
          <p:cNvSpPr/>
          <p:nvPr/>
        </p:nvSpPr>
        <p:spPr>
          <a:xfrm>
            <a:off x="4136570" y="582386"/>
            <a:ext cx="1970316" cy="1132115"/>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E07E899-D83A-4FCB-989D-C5F9B3D64723}"/>
              </a:ext>
            </a:extLst>
          </p:cNvPr>
          <p:cNvSpPr/>
          <p:nvPr/>
        </p:nvSpPr>
        <p:spPr>
          <a:xfrm>
            <a:off x="468082" y="2299609"/>
            <a:ext cx="2911930" cy="3995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apiVersion: networking.k8s.io/v1</a:t>
            </a:r>
          </a:p>
          <a:p>
            <a:r>
              <a:rPr lang="en-US" sz="1400" dirty="0"/>
              <a:t>kind: NetworkPolicy</a:t>
            </a:r>
          </a:p>
          <a:p>
            <a:r>
              <a:rPr lang="en-US" sz="1400" dirty="0"/>
              <a:t>metadata:</a:t>
            </a:r>
          </a:p>
          <a:p>
            <a:r>
              <a:rPr lang="en-US" sz="1400" dirty="0"/>
              <a:t>  name: prod-</a:t>
            </a:r>
            <a:r>
              <a:rPr lang="en-US" sz="1400" dirty="0" err="1"/>
              <a:t>db</a:t>
            </a:r>
            <a:r>
              <a:rPr lang="en-US" sz="1400" dirty="0"/>
              <a:t>-network-policy</a:t>
            </a:r>
          </a:p>
          <a:p>
            <a:r>
              <a:rPr lang="en-US" sz="1400" dirty="0"/>
              <a:t>spec:</a:t>
            </a:r>
          </a:p>
          <a:p>
            <a:r>
              <a:rPr lang="en-US" sz="1400" dirty="0"/>
              <a:t>  podSelector:</a:t>
            </a:r>
          </a:p>
          <a:p>
            <a:r>
              <a:rPr lang="en-US" sz="1400" dirty="0"/>
              <a:t>    matchLabels:</a:t>
            </a:r>
          </a:p>
          <a:p>
            <a:r>
              <a:rPr lang="en-US" sz="1400" dirty="0"/>
              <a:t>      environment: prod</a:t>
            </a:r>
          </a:p>
          <a:p>
            <a:r>
              <a:rPr lang="en-US" sz="1400" dirty="0"/>
              <a:t>      tier: </a:t>
            </a:r>
            <a:r>
              <a:rPr lang="en-US" sz="1400" dirty="0" err="1"/>
              <a:t>db</a:t>
            </a:r>
            <a:endParaRPr lang="en-US" sz="1400" dirty="0"/>
          </a:p>
          <a:p>
            <a:r>
              <a:rPr lang="en-US" sz="1400" dirty="0"/>
              <a:t>  </a:t>
            </a:r>
            <a:r>
              <a:rPr lang="en-US" sz="1400" dirty="0" err="1"/>
              <a:t>policyTypes</a:t>
            </a:r>
            <a:r>
              <a:rPr lang="en-US" sz="1400" dirty="0"/>
              <a:t>:</a:t>
            </a:r>
          </a:p>
          <a:p>
            <a:r>
              <a:rPr lang="en-US" sz="1400" dirty="0"/>
              <a:t>    - Ingress</a:t>
            </a:r>
          </a:p>
          <a:p>
            <a:r>
              <a:rPr lang="en-US" sz="1400" dirty="0"/>
              <a:t>  ingress:</a:t>
            </a:r>
          </a:p>
          <a:p>
            <a:r>
              <a:rPr lang="en-US" sz="1400" dirty="0"/>
              <a:t>    - from:</a:t>
            </a:r>
          </a:p>
          <a:p>
            <a:r>
              <a:rPr lang="en-US" sz="1400" dirty="0"/>
              <a:t>        - podSelector:</a:t>
            </a:r>
          </a:p>
          <a:p>
            <a:r>
              <a:rPr lang="en-US" sz="1400" dirty="0"/>
              <a:t>            matchLabels:</a:t>
            </a:r>
          </a:p>
          <a:p>
            <a:r>
              <a:rPr lang="en-US" sz="1400" dirty="0"/>
              <a:t>              environment: prod</a:t>
            </a:r>
          </a:p>
          <a:p>
            <a:r>
              <a:rPr lang="en-US" sz="1400" dirty="0"/>
              <a:t>              tier: frontend</a:t>
            </a:r>
          </a:p>
        </p:txBody>
      </p:sp>
      <p:sp>
        <p:nvSpPr>
          <p:cNvPr id="17" name="Rectangle 16">
            <a:extLst>
              <a:ext uri="{FF2B5EF4-FFF2-40B4-BE49-F238E27FC236}">
                <a16:creationId xmlns:a16="http://schemas.microsoft.com/office/drawing/2014/main" id="{51E71A19-66CB-3F35-1EA1-D243F00ED95F}"/>
              </a:ext>
            </a:extLst>
          </p:cNvPr>
          <p:cNvSpPr/>
          <p:nvPr/>
        </p:nvSpPr>
        <p:spPr>
          <a:xfrm>
            <a:off x="525229" y="3556907"/>
            <a:ext cx="1913171" cy="859972"/>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Bent-Up 17">
            <a:extLst>
              <a:ext uri="{FF2B5EF4-FFF2-40B4-BE49-F238E27FC236}">
                <a16:creationId xmlns:a16="http://schemas.microsoft.com/office/drawing/2014/main" id="{5DFEABCB-CF14-42BA-3E38-543B25736555}"/>
              </a:ext>
            </a:extLst>
          </p:cNvPr>
          <p:cNvSpPr/>
          <p:nvPr/>
        </p:nvSpPr>
        <p:spPr>
          <a:xfrm>
            <a:off x="2438400" y="1746993"/>
            <a:ext cx="3200400" cy="2343995"/>
          </a:xfrm>
          <a:prstGeom prst="bentUpArrow">
            <a:avLst>
              <a:gd name="adj1" fmla="val 25000"/>
              <a:gd name="adj2" fmla="val 26785"/>
              <a:gd name="adj3" fmla="val 2589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EAFDFE73-28B1-39BA-C5DA-F378D6011AAE}"/>
              </a:ext>
            </a:extLst>
          </p:cNvPr>
          <p:cNvCxnSpPr>
            <a:cxnSpLocks/>
          </p:cNvCxnSpPr>
          <p:nvPr/>
        </p:nvCxnSpPr>
        <p:spPr>
          <a:xfrm>
            <a:off x="525229" y="4640116"/>
            <a:ext cx="1033272"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20" name="Straight Arrow Connector 19">
            <a:extLst>
              <a:ext uri="{FF2B5EF4-FFF2-40B4-BE49-F238E27FC236}">
                <a16:creationId xmlns:a16="http://schemas.microsoft.com/office/drawing/2014/main" id="{9BCFF122-83FF-A838-980B-F91CA6D25706}"/>
              </a:ext>
            </a:extLst>
          </p:cNvPr>
          <p:cNvCxnSpPr>
            <a:cxnSpLocks/>
          </p:cNvCxnSpPr>
          <p:nvPr/>
        </p:nvCxnSpPr>
        <p:spPr>
          <a:xfrm>
            <a:off x="790575" y="4849666"/>
            <a:ext cx="600075"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id="{A86FECD7-2F2C-E4D7-26B3-8B9D4A788892}"/>
              </a:ext>
            </a:extLst>
          </p:cNvPr>
          <p:cNvCxnSpPr>
            <a:cxnSpLocks/>
          </p:cNvCxnSpPr>
          <p:nvPr/>
        </p:nvCxnSpPr>
        <p:spPr>
          <a:xfrm>
            <a:off x="958426" y="5478316"/>
            <a:ext cx="1098974"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24" name="Rectangle 23">
            <a:extLst>
              <a:ext uri="{FF2B5EF4-FFF2-40B4-BE49-F238E27FC236}">
                <a16:creationId xmlns:a16="http://schemas.microsoft.com/office/drawing/2014/main" id="{A8785EC1-8C06-8A58-4117-FA9D9A4A7D8E}"/>
              </a:ext>
            </a:extLst>
          </p:cNvPr>
          <p:cNvSpPr/>
          <p:nvPr/>
        </p:nvSpPr>
        <p:spPr>
          <a:xfrm>
            <a:off x="967462" y="5679782"/>
            <a:ext cx="1766214" cy="530515"/>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9E0783-66D2-20D5-6B5F-ED69D920E5B9}"/>
              </a:ext>
            </a:extLst>
          </p:cNvPr>
          <p:cNvSpPr/>
          <p:nvPr/>
        </p:nvSpPr>
        <p:spPr>
          <a:xfrm>
            <a:off x="281662" y="903356"/>
            <a:ext cx="2009780" cy="634254"/>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8A89A0A-1DA7-9E02-F827-3898A8360AF0}"/>
              </a:ext>
            </a:extLst>
          </p:cNvPr>
          <p:cNvSpPr/>
          <p:nvPr/>
        </p:nvSpPr>
        <p:spPr>
          <a:xfrm>
            <a:off x="7777844" y="3402161"/>
            <a:ext cx="3515468" cy="829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Pods</a:t>
            </a:r>
            <a:r>
              <a:rPr lang="en-US" sz="2000" dirty="0">
                <a:solidFill>
                  <a:schemeClr val="bg1"/>
                </a:solidFill>
              </a:rPr>
              <a:t>: On which pods rule will be applied.</a:t>
            </a:r>
          </a:p>
        </p:txBody>
      </p:sp>
      <p:sp>
        <p:nvSpPr>
          <p:cNvPr id="27" name="Rectangle 26">
            <a:extLst>
              <a:ext uri="{FF2B5EF4-FFF2-40B4-BE49-F238E27FC236}">
                <a16:creationId xmlns:a16="http://schemas.microsoft.com/office/drawing/2014/main" id="{5709D6BC-C6B0-3628-8876-F8B61F07D065}"/>
              </a:ext>
            </a:extLst>
          </p:cNvPr>
          <p:cNvSpPr/>
          <p:nvPr/>
        </p:nvSpPr>
        <p:spPr>
          <a:xfrm>
            <a:off x="6730094" y="4524107"/>
            <a:ext cx="3151863" cy="6511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Direction: Ingress</a:t>
            </a:r>
            <a:endParaRPr lang="en-US" dirty="0"/>
          </a:p>
        </p:txBody>
      </p:sp>
      <p:sp>
        <p:nvSpPr>
          <p:cNvPr id="28" name="Rectangle 27">
            <a:extLst>
              <a:ext uri="{FF2B5EF4-FFF2-40B4-BE49-F238E27FC236}">
                <a16:creationId xmlns:a16="http://schemas.microsoft.com/office/drawing/2014/main" id="{180A25E3-B2F2-1865-A782-8C0263E4B39E}"/>
              </a:ext>
            </a:extLst>
          </p:cNvPr>
          <p:cNvSpPr/>
          <p:nvPr/>
        </p:nvSpPr>
        <p:spPr>
          <a:xfrm>
            <a:off x="6096000" y="5681055"/>
            <a:ext cx="3053387" cy="829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Rules</a:t>
            </a:r>
            <a:r>
              <a:rPr lang="en-US" dirty="0">
                <a:solidFill>
                  <a:schemeClr val="bg1"/>
                </a:solidFill>
              </a:rPr>
              <a:t>: Allowing traffic from these pods only.</a:t>
            </a:r>
          </a:p>
        </p:txBody>
      </p:sp>
      <p:sp>
        <p:nvSpPr>
          <p:cNvPr id="29" name="Arrow: Left 28">
            <a:extLst>
              <a:ext uri="{FF2B5EF4-FFF2-40B4-BE49-F238E27FC236}">
                <a16:creationId xmlns:a16="http://schemas.microsoft.com/office/drawing/2014/main" id="{81DF4E3E-D7F1-67A0-21C1-7A4D4C226E12}"/>
              </a:ext>
            </a:extLst>
          </p:cNvPr>
          <p:cNvSpPr/>
          <p:nvPr/>
        </p:nvSpPr>
        <p:spPr>
          <a:xfrm>
            <a:off x="2438400" y="3802896"/>
            <a:ext cx="5339444" cy="3136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Left 29">
            <a:extLst>
              <a:ext uri="{FF2B5EF4-FFF2-40B4-BE49-F238E27FC236}">
                <a16:creationId xmlns:a16="http://schemas.microsoft.com/office/drawing/2014/main" id="{3A196FE8-5931-AB06-1074-F91971A13532}"/>
              </a:ext>
            </a:extLst>
          </p:cNvPr>
          <p:cNvSpPr/>
          <p:nvPr/>
        </p:nvSpPr>
        <p:spPr>
          <a:xfrm>
            <a:off x="1390650" y="4577863"/>
            <a:ext cx="5339444" cy="3136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Left 30">
            <a:extLst>
              <a:ext uri="{FF2B5EF4-FFF2-40B4-BE49-F238E27FC236}">
                <a16:creationId xmlns:a16="http://schemas.microsoft.com/office/drawing/2014/main" id="{20CD625F-6F38-CC9C-47A4-D4681B9E69F2}"/>
              </a:ext>
            </a:extLst>
          </p:cNvPr>
          <p:cNvSpPr/>
          <p:nvPr/>
        </p:nvSpPr>
        <p:spPr>
          <a:xfrm>
            <a:off x="2733676" y="5930073"/>
            <a:ext cx="3373210" cy="3136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7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right)">
                                      <p:cBhvr>
                                        <p:cTn id="24" dur="500"/>
                                        <p:tgtEl>
                                          <p:spTgt spid="12"/>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heel(1)">
                                      <p:cBhvr>
                                        <p:cTn id="33" dur="2000"/>
                                        <p:tgtEl>
                                          <p:spTgt spid="15"/>
                                        </p:tgtEl>
                                      </p:cBhvr>
                                    </p:animEffect>
                                  </p:childTnLst>
                                </p:cTn>
                              </p:par>
                              <p:par>
                                <p:cTn id="34" presetID="2" presetClass="entr" presetSubtype="4"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childTnLst>
                          </p:cTn>
                        </p:par>
                        <p:par>
                          <p:cTn id="38" fill="hold">
                            <p:stCondLst>
                              <p:cond delay="2000"/>
                            </p:stCondLst>
                            <p:childTnLst>
                              <p:par>
                                <p:cTn id="39" presetID="21" presetClass="entr" presetSubtype="1" fill="hold" grpId="0" nodeType="afterEffect">
                                  <p:stCondLst>
                                    <p:cond delay="1000"/>
                                  </p:stCondLst>
                                  <p:childTnLst>
                                    <p:set>
                                      <p:cBhvr>
                                        <p:cTn id="40" dur="1" fill="hold">
                                          <p:stCondLst>
                                            <p:cond delay="0"/>
                                          </p:stCondLst>
                                        </p:cTn>
                                        <p:tgtEl>
                                          <p:spTgt spid="17"/>
                                        </p:tgtEl>
                                        <p:attrNameLst>
                                          <p:attrName>style.visibility</p:attrName>
                                        </p:attrNameLst>
                                      </p:cBhvr>
                                      <p:to>
                                        <p:strVal val="visible"/>
                                      </p:to>
                                    </p:set>
                                    <p:animEffect transition="in" filter="wheel(1)">
                                      <p:cBhvr>
                                        <p:cTn id="41" dur="2000"/>
                                        <p:tgtEl>
                                          <p:spTgt spid="17"/>
                                        </p:tgtEl>
                                      </p:cBhvr>
                                    </p:animEffect>
                                  </p:childTnLst>
                                </p:cTn>
                              </p:par>
                            </p:childTnLst>
                          </p:cTn>
                        </p:par>
                        <p:par>
                          <p:cTn id="42" fill="hold">
                            <p:stCondLst>
                              <p:cond delay="5000"/>
                            </p:stCondLst>
                            <p:childTnLst>
                              <p:par>
                                <p:cTn id="43" presetID="22" presetClass="entr" presetSubtype="4"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par>
                                <p:cTn id="51" presetID="10" presetClass="exit" presetSubtype="0" fill="hold" grpId="1" nodeType="withEffect">
                                  <p:stCondLst>
                                    <p:cond delay="0"/>
                                  </p:stCondLst>
                                  <p:childTnLst>
                                    <p:animEffect transition="out" filter="fade">
                                      <p:cBhvr>
                                        <p:cTn id="52" dur="500"/>
                                        <p:tgtEl>
                                          <p:spTgt spid="18"/>
                                        </p:tgtEl>
                                      </p:cBhvr>
                                    </p:animEffect>
                                    <p:set>
                                      <p:cBhvr>
                                        <p:cTn id="53" dur="1" fill="hold">
                                          <p:stCondLst>
                                            <p:cond delay="499"/>
                                          </p:stCondLst>
                                        </p:cTn>
                                        <p:tgtEl>
                                          <p:spTgt spid="18"/>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7"/>
                                        </p:tgtEl>
                                      </p:cBhvr>
                                    </p:animEffect>
                                    <p:set>
                                      <p:cBhvr>
                                        <p:cTn id="56" dur="1" fill="hold">
                                          <p:stCondLst>
                                            <p:cond delay="499"/>
                                          </p:stCondLst>
                                        </p:cTn>
                                        <p:tgtEl>
                                          <p:spTgt spid="1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par>
                                <p:cTn id="62" presetID="22" presetClass="exit" presetSubtype="4" fill="hold" nodeType="withEffect">
                                  <p:stCondLst>
                                    <p:cond delay="0"/>
                                  </p:stCondLst>
                                  <p:childTnLst>
                                    <p:animEffect transition="out" filter="wipe(down)">
                                      <p:cBhvr>
                                        <p:cTn id="63" dur="500"/>
                                        <p:tgtEl>
                                          <p:spTgt spid="19"/>
                                        </p:tgtEl>
                                      </p:cBhvr>
                                    </p:animEffect>
                                    <p:set>
                                      <p:cBhvr>
                                        <p:cTn id="64" dur="1" fill="hold">
                                          <p:stCondLst>
                                            <p:cond delay="499"/>
                                          </p:stCondLst>
                                        </p:cTn>
                                        <p:tgtEl>
                                          <p:spTgt spid="1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left)">
                                      <p:cBhvr>
                                        <p:cTn id="69" dur="500"/>
                                        <p:tgtEl>
                                          <p:spTgt spid="22"/>
                                        </p:tgtEl>
                                      </p:cBhvr>
                                    </p:animEffect>
                                  </p:childTnLst>
                                </p:cTn>
                              </p:par>
                              <p:par>
                                <p:cTn id="70" presetID="22" presetClass="exit" presetSubtype="4" fill="hold" nodeType="withEffect">
                                  <p:stCondLst>
                                    <p:cond delay="0"/>
                                  </p:stCondLst>
                                  <p:childTnLst>
                                    <p:animEffect transition="out" filter="wipe(down)">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childTnLst>
                          </p:cTn>
                        </p:par>
                        <p:par>
                          <p:cTn id="73" fill="hold">
                            <p:stCondLst>
                              <p:cond delay="500"/>
                            </p:stCondLst>
                            <p:childTnLst>
                              <p:par>
                                <p:cTn id="74" presetID="21" presetClass="entr" presetSubtype="1" fill="hold" grpId="0" nodeType="afterEffect">
                                  <p:stCondLst>
                                    <p:cond delay="100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2000"/>
                                        <p:tgtEl>
                                          <p:spTgt spid="24"/>
                                        </p:tgtEl>
                                      </p:cBhvr>
                                    </p:animEffect>
                                  </p:childTnLst>
                                </p:cTn>
                              </p:par>
                            </p:childTnLst>
                          </p:cTn>
                        </p:par>
                        <p:par>
                          <p:cTn id="77" fill="hold">
                            <p:stCondLst>
                              <p:cond delay="3500"/>
                            </p:stCondLst>
                            <p:childTnLst>
                              <p:par>
                                <p:cTn id="78" presetID="21" presetClass="entr" presetSubtype="1" fill="hold" grpId="0" nodeType="afterEffect">
                                  <p:stCondLst>
                                    <p:cond delay="1000"/>
                                  </p:stCondLst>
                                  <p:childTnLst>
                                    <p:set>
                                      <p:cBhvr>
                                        <p:cTn id="79" dur="1" fill="hold">
                                          <p:stCondLst>
                                            <p:cond delay="0"/>
                                          </p:stCondLst>
                                        </p:cTn>
                                        <p:tgtEl>
                                          <p:spTgt spid="25"/>
                                        </p:tgtEl>
                                        <p:attrNameLst>
                                          <p:attrName>style.visibility</p:attrName>
                                        </p:attrNameLst>
                                      </p:cBhvr>
                                      <p:to>
                                        <p:strVal val="visible"/>
                                      </p:to>
                                    </p:set>
                                    <p:animEffect transition="in" filter="wheel(1)">
                                      <p:cBhvr>
                                        <p:cTn id="80" dur="2000"/>
                                        <p:tgtEl>
                                          <p:spTgt spid="25"/>
                                        </p:tgtEl>
                                      </p:cBhvr>
                                    </p:animEffect>
                                  </p:childTnLst>
                                </p:cTn>
                              </p:par>
                              <p:par>
                                <p:cTn id="81" presetID="10" presetClass="exit" presetSubtype="0" fill="hold" grpId="1" nodeType="withEffect">
                                  <p:stCondLst>
                                    <p:cond delay="0"/>
                                  </p:stCondLst>
                                  <p:childTnLst>
                                    <p:animEffect transition="out" filter="fade">
                                      <p:cBhvr>
                                        <p:cTn id="82" dur="500"/>
                                        <p:tgtEl>
                                          <p:spTgt spid="25"/>
                                        </p:tgtEl>
                                      </p:cBhvr>
                                    </p:animEffect>
                                    <p:set>
                                      <p:cBhvr>
                                        <p:cTn id="83" dur="1" fill="hold">
                                          <p:stCondLst>
                                            <p:cond delay="499"/>
                                          </p:stCondLst>
                                        </p:cTn>
                                        <p:tgtEl>
                                          <p:spTgt spid="25"/>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47" presetClass="entr" presetSubtype="0" fill="hold" grpId="0" nodeType="click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1000"/>
                                        <p:tgtEl>
                                          <p:spTgt spid="26"/>
                                        </p:tgtEl>
                                      </p:cBhvr>
                                    </p:animEffect>
                                    <p:anim calcmode="lin" valueType="num">
                                      <p:cBhvr>
                                        <p:cTn id="89" dur="1000" fill="hold"/>
                                        <p:tgtEl>
                                          <p:spTgt spid="26"/>
                                        </p:tgtEl>
                                        <p:attrNameLst>
                                          <p:attrName>ppt_x</p:attrName>
                                        </p:attrNameLst>
                                      </p:cBhvr>
                                      <p:tavLst>
                                        <p:tav tm="0">
                                          <p:val>
                                            <p:strVal val="#ppt_x"/>
                                          </p:val>
                                        </p:tav>
                                        <p:tav tm="100000">
                                          <p:val>
                                            <p:strVal val="#ppt_x"/>
                                          </p:val>
                                        </p:tav>
                                      </p:tavLst>
                                    </p:anim>
                                    <p:anim calcmode="lin" valueType="num">
                                      <p:cBhvr>
                                        <p:cTn id="90" dur="1000" fill="hold"/>
                                        <p:tgtEl>
                                          <p:spTgt spid="26"/>
                                        </p:tgtEl>
                                        <p:attrNameLst>
                                          <p:attrName>ppt_y</p:attrName>
                                        </p:attrNameLst>
                                      </p:cBhvr>
                                      <p:tavLst>
                                        <p:tav tm="0">
                                          <p:val>
                                            <p:strVal val="#ppt_y-.1"/>
                                          </p:val>
                                        </p:tav>
                                        <p:tav tm="100000">
                                          <p:val>
                                            <p:strVal val="#ppt_y"/>
                                          </p:val>
                                        </p:tav>
                                      </p:tavLst>
                                    </p:anim>
                                  </p:childTnLst>
                                </p:cTn>
                              </p:par>
                              <p:par>
                                <p:cTn id="91" presetID="10" presetClass="exit" presetSubtype="0" fill="hold" grpId="1" nodeType="withEffect">
                                  <p:stCondLst>
                                    <p:cond delay="0"/>
                                  </p:stCondLst>
                                  <p:childTnLst>
                                    <p:animEffect transition="out" filter="fade">
                                      <p:cBhvr>
                                        <p:cTn id="92" dur="500"/>
                                        <p:tgtEl>
                                          <p:spTgt spid="24"/>
                                        </p:tgtEl>
                                      </p:cBhvr>
                                    </p:animEffect>
                                    <p:set>
                                      <p:cBhvr>
                                        <p:cTn id="93" dur="1" fill="hold">
                                          <p:stCondLst>
                                            <p:cond delay="499"/>
                                          </p:stCondLst>
                                        </p:cTn>
                                        <p:tgtEl>
                                          <p:spTgt spid="24"/>
                                        </p:tgtEl>
                                        <p:attrNameLst>
                                          <p:attrName>style.visibility</p:attrName>
                                        </p:attrNameLst>
                                      </p:cBhvr>
                                      <p:to>
                                        <p:strVal val="hidden"/>
                                      </p:to>
                                    </p:set>
                                  </p:childTnLst>
                                </p:cTn>
                              </p:par>
                              <p:par>
                                <p:cTn id="94" presetID="22" presetClass="exit" presetSubtype="4" fill="hold" nodeType="withEffect">
                                  <p:stCondLst>
                                    <p:cond delay="0"/>
                                  </p:stCondLst>
                                  <p:childTnLst>
                                    <p:animEffect transition="out" filter="wipe(down)">
                                      <p:cBhvr>
                                        <p:cTn id="95" dur="500"/>
                                        <p:tgtEl>
                                          <p:spTgt spid="22"/>
                                        </p:tgtEl>
                                      </p:cBhvr>
                                    </p:animEffect>
                                    <p:set>
                                      <p:cBhvr>
                                        <p:cTn id="96" dur="1" fill="hold">
                                          <p:stCondLst>
                                            <p:cond delay="499"/>
                                          </p:stCondLst>
                                        </p:cTn>
                                        <p:tgtEl>
                                          <p:spTgt spid="22"/>
                                        </p:tgtEl>
                                        <p:attrNameLst>
                                          <p:attrName>style.visibility</p:attrName>
                                        </p:attrNameLst>
                                      </p:cBhvr>
                                      <p:to>
                                        <p:strVal val="hidden"/>
                                      </p:to>
                                    </p:set>
                                  </p:childTnLst>
                                </p:cTn>
                              </p:par>
                              <p:par>
                                <p:cTn id="97" presetID="2" presetClass="entr" presetSubtype="8" fill="hold" grpId="0" nodeType="with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additive="base">
                                        <p:cTn id="99" dur="500" fill="hold"/>
                                        <p:tgtEl>
                                          <p:spTgt spid="27"/>
                                        </p:tgtEl>
                                        <p:attrNameLst>
                                          <p:attrName>ppt_x</p:attrName>
                                        </p:attrNameLst>
                                      </p:cBhvr>
                                      <p:tavLst>
                                        <p:tav tm="0">
                                          <p:val>
                                            <p:strVal val="0-#ppt_w/2"/>
                                          </p:val>
                                        </p:tav>
                                        <p:tav tm="100000">
                                          <p:val>
                                            <p:strVal val="#ppt_x"/>
                                          </p:val>
                                        </p:tav>
                                      </p:tavLst>
                                    </p:anim>
                                    <p:anim calcmode="lin" valueType="num">
                                      <p:cBhvr additive="base">
                                        <p:cTn id="100" dur="500" fill="hold"/>
                                        <p:tgtEl>
                                          <p:spTgt spid="27"/>
                                        </p:tgtEl>
                                        <p:attrNameLst>
                                          <p:attrName>ppt_y</p:attrName>
                                        </p:attrNameLst>
                                      </p:cBhvr>
                                      <p:tavLst>
                                        <p:tav tm="0">
                                          <p:val>
                                            <p:strVal val="#ppt_y"/>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anim calcmode="lin" valueType="num">
                                      <p:cBhvr additive="base">
                                        <p:cTn id="103" dur="500" fill="hold"/>
                                        <p:tgtEl>
                                          <p:spTgt spid="28"/>
                                        </p:tgtEl>
                                        <p:attrNameLst>
                                          <p:attrName>ppt_x</p:attrName>
                                        </p:attrNameLst>
                                      </p:cBhvr>
                                      <p:tavLst>
                                        <p:tav tm="0">
                                          <p:val>
                                            <p:strVal val="#ppt_x"/>
                                          </p:val>
                                        </p:tav>
                                        <p:tav tm="100000">
                                          <p:val>
                                            <p:strVal val="#ppt_x"/>
                                          </p:val>
                                        </p:tav>
                                      </p:tavLst>
                                    </p:anim>
                                    <p:anim calcmode="lin" valueType="num">
                                      <p:cBhvr additive="base">
                                        <p:cTn id="10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1" presetClass="entr" presetSubtype="1" fill="hold" grpId="2" nodeType="clickEffect">
                                  <p:stCondLst>
                                    <p:cond delay="0"/>
                                  </p:stCondLst>
                                  <p:childTnLst>
                                    <p:set>
                                      <p:cBhvr>
                                        <p:cTn id="108" dur="1" fill="hold">
                                          <p:stCondLst>
                                            <p:cond delay="0"/>
                                          </p:stCondLst>
                                        </p:cTn>
                                        <p:tgtEl>
                                          <p:spTgt spid="17"/>
                                        </p:tgtEl>
                                        <p:attrNameLst>
                                          <p:attrName>style.visibility</p:attrName>
                                        </p:attrNameLst>
                                      </p:cBhvr>
                                      <p:to>
                                        <p:strVal val="visible"/>
                                      </p:to>
                                    </p:set>
                                    <p:animEffect transition="in" filter="wheel(1)">
                                      <p:cBhvr>
                                        <p:cTn id="109" dur="2000"/>
                                        <p:tgtEl>
                                          <p:spTgt spid="17"/>
                                        </p:tgtEl>
                                      </p:cBhvr>
                                    </p:animEffect>
                                  </p:childTnLst>
                                </p:cTn>
                              </p:par>
                            </p:childTnLst>
                          </p:cTn>
                        </p:par>
                        <p:par>
                          <p:cTn id="110" fill="hold">
                            <p:stCondLst>
                              <p:cond delay="2000"/>
                            </p:stCondLst>
                            <p:childTnLst>
                              <p:par>
                                <p:cTn id="111" presetID="22" presetClass="entr" presetSubtype="2" fill="hold" grpId="0" nodeType="afterEffect">
                                  <p:stCondLst>
                                    <p:cond delay="0"/>
                                  </p:stCondLst>
                                  <p:childTnLst>
                                    <p:set>
                                      <p:cBhvr>
                                        <p:cTn id="112" dur="1" fill="hold">
                                          <p:stCondLst>
                                            <p:cond delay="0"/>
                                          </p:stCondLst>
                                        </p:cTn>
                                        <p:tgtEl>
                                          <p:spTgt spid="29"/>
                                        </p:tgtEl>
                                        <p:attrNameLst>
                                          <p:attrName>style.visibility</p:attrName>
                                        </p:attrNameLst>
                                      </p:cBhvr>
                                      <p:to>
                                        <p:strVal val="visible"/>
                                      </p:to>
                                    </p:set>
                                    <p:animEffect transition="in" filter="wipe(right)">
                                      <p:cBhvr>
                                        <p:cTn id="113" dur="500"/>
                                        <p:tgtEl>
                                          <p:spTgt spid="29"/>
                                        </p:tgtEl>
                                      </p:cBhvr>
                                    </p:animEffect>
                                  </p:childTnLst>
                                </p:cTn>
                              </p:par>
                              <p:par>
                                <p:cTn id="114" presetID="10" presetClass="exit" presetSubtype="0" fill="hold" grpId="2" nodeType="withEffect">
                                  <p:stCondLst>
                                    <p:cond delay="0"/>
                                  </p:stCondLst>
                                  <p:childTnLst>
                                    <p:animEffect transition="out" filter="fade">
                                      <p:cBhvr>
                                        <p:cTn id="115" dur="500"/>
                                        <p:tgtEl>
                                          <p:spTgt spid="25"/>
                                        </p:tgtEl>
                                      </p:cBhvr>
                                    </p:animEffect>
                                    <p:set>
                                      <p:cBhvr>
                                        <p:cTn id="116" dur="1" fill="hold">
                                          <p:stCondLst>
                                            <p:cond delay="499"/>
                                          </p:stCondLst>
                                        </p:cTn>
                                        <p:tgtEl>
                                          <p:spTgt spid="25"/>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20"/>
                                        </p:tgtEl>
                                        <p:attrNameLst>
                                          <p:attrName>style.visibility</p:attrName>
                                        </p:attrNameLst>
                                      </p:cBhvr>
                                      <p:to>
                                        <p:strVal val="visible"/>
                                      </p:to>
                                    </p:set>
                                    <p:animEffect transition="in" filter="wipe(down)">
                                      <p:cBhvr>
                                        <p:cTn id="121" dur="500"/>
                                        <p:tgtEl>
                                          <p:spTgt spid="20"/>
                                        </p:tgtEl>
                                      </p:cBhvr>
                                    </p:animEffect>
                                  </p:childTnLst>
                                </p:cTn>
                              </p:par>
                            </p:childTnLst>
                          </p:cTn>
                        </p:par>
                        <p:par>
                          <p:cTn id="122" fill="hold">
                            <p:stCondLst>
                              <p:cond delay="500"/>
                            </p:stCondLst>
                            <p:childTnLst>
                              <p:par>
                                <p:cTn id="123" presetID="22" presetClass="entr" presetSubtype="2" fill="hold" grpId="0" nodeType="afterEffect">
                                  <p:stCondLst>
                                    <p:cond delay="0"/>
                                  </p:stCondLst>
                                  <p:childTnLst>
                                    <p:set>
                                      <p:cBhvr>
                                        <p:cTn id="124" dur="1" fill="hold">
                                          <p:stCondLst>
                                            <p:cond delay="0"/>
                                          </p:stCondLst>
                                        </p:cTn>
                                        <p:tgtEl>
                                          <p:spTgt spid="30"/>
                                        </p:tgtEl>
                                        <p:attrNameLst>
                                          <p:attrName>style.visibility</p:attrName>
                                        </p:attrNameLst>
                                      </p:cBhvr>
                                      <p:to>
                                        <p:strVal val="visible"/>
                                      </p:to>
                                    </p:set>
                                    <p:animEffect transition="in" filter="wipe(right)">
                                      <p:cBhvr>
                                        <p:cTn id="125" dur="500"/>
                                        <p:tgtEl>
                                          <p:spTgt spid="30"/>
                                        </p:tgtEl>
                                      </p:cBhvr>
                                    </p:animEffect>
                                  </p:childTnLst>
                                </p:cTn>
                              </p:par>
                            </p:childTnLst>
                          </p:cTn>
                        </p:par>
                      </p:childTnLst>
                    </p:cTn>
                  </p:par>
                  <p:par>
                    <p:cTn id="126" fill="hold">
                      <p:stCondLst>
                        <p:cond delay="indefinite"/>
                      </p:stCondLst>
                      <p:childTnLst>
                        <p:par>
                          <p:cTn id="127" fill="hold">
                            <p:stCondLst>
                              <p:cond delay="0"/>
                            </p:stCondLst>
                            <p:childTnLst>
                              <p:par>
                                <p:cTn id="128" presetID="6" presetClass="entr" presetSubtype="16" fill="hold" grpId="2" nodeType="clickEffect">
                                  <p:stCondLst>
                                    <p:cond delay="0"/>
                                  </p:stCondLst>
                                  <p:childTnLst>
                                    <p:set>
                                      <p:cBhvr>
                                        <p:cTn id="129" dur="1" fill="hold">
                                          <p:stCondLst>
                                            <p:cond delay="0"/>
                                          </p:stCondLst>
                                        </p:cTn>
                                        <p:tgtEl>
                                          <p:spTgt spid="24"/>
                                        </p:tgtEl>
                                        <p:attrNameLst>
                                          <p:attrName>style.visibility</p:attrName>
                                        </p:attrNameLst>
                                      </p:cBhvr>
                                      <p:to>
                                        <p:strVal val="visible"/>
                                      </p:to>
                                    </p:set>
                                    <p:animEffect transition="in" filter="circle(in)">
                                      <p:cBhvr>
                                        <p:cTn id="130" dur="2000"/>
                                        <p:tgtEl>
                                          <p:spTgt spid="24"/>
                                        </p:tgtEl>
                                      </p:cBhvr>
                                    </p:animEffect>
                                  </p:childTnLst>
                                </p:cTn>
                              </p:par>
                            </p:childTnLst>
                          </p:cTn>
                        </p:par>
                        <p:par>
                          <p:cTn id="131" fill="hold">
                            <p:stCondLst>
                              <p:cond delay="2000"/>
                            </p:stCondLst>
                            <p:childTnLst>
                              <p:par>
                                <p:cTn id="132" presetID="22" presetClass="entr" presetSubtype="2" fill="hold" grpId="0" nodeType="afterEffect">
                                  <p:stCondLst>
                                    <p:cond delay="0"/>
                                  </p:stCondLst>
                                  <p:childTnLst>
                                    <p:set>
                                      <p:cBhvr>
                                        <p:cTn id="133" dur="1" fill="hold">
                                          <p:stCondLst>
                                            <p:cond delay="0"/>
                                          </p:stCondLst>
                                        </p:cTn>
                                        <p:tgtEl>
                                          <p:spTgt spid="31"/>
                                        </p:tgtEl>
                                        <p:attrNameLst>
                                          <p:attrName>style.visibility</p:attrName>
                                        </p:attrNameLst>
                                      </p:cBhvr>
                                      <p:to>
                                        <p:strVal val="visible"/>
                                      </p:to>
                                    </p:set>
                                    <p:animEffect transition="in" filter="wipe(right)">
                                      <p:cBhvr>
                                        <p:cTn id="1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2" grpId="0" animBg="1"/>
      <p:bldP spid="15" grpId="0" animBg="1"/>
      <p:bldP spid="16" grpId="0" animBg="1"/>
      <p:bldP spid="17" grpId="0" animBg="1"/>
      <p:bldP spid="17" grpId="1" animBg="1"/>
      <p:bldP spid="17" grpId="2" animBg="1"/>
      <p:bldP spid="18" grpId="0" animBg="1"/>
      <p:bldP spid="18" grpId="1" animBg="1"/>
      <p:bldP spid="24" grpId="0" animBg="1"/>
      <p:bldP spid="24" grpId="1" animBg="1"/>
      <p:bldP spid="24" grpId="2" animBg="1"/>
      <p:bldP spid="25" grpId="0" animBg="1"/>
      <p:bldP spid="25" grpId="1" animBg="1"/>
      <p:bldP spid="25" grpId="2" animBg="1"/>
      <p:bldP spid="26" grpId="0" animBg="1"/>
      <p:bldP spid="27" grpId="0" animBg="1"/>
      <p:bldP spid="28" grpId="0" animBg="1"/>
      <p:bldP spid="29" grpId="0" animBg="1"/>
      <p:bldP spid="30"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01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What  is  NetworkPolicy?</a:t>
              </a:r>
            </a:p>
          </p:txBody>
        </p:sp>
      </p:grpSp>
    </p:spTree>
    <p:extLst>
      <p:ext uri="{BB962C8B-B14F-4D97-AF65-F5344CB8AC3E}">
        <p14:creationId xmlns:p14="http://schemas.microsoft.com/office/powerpoint/2010/main" val="45262635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80EA44-47B0-EF36-D010-566D36A686A1}"/>
              </a:ext>
            </a:extLst>
          </p:cNvPr>
          <p:cNvSpPr/>
          <p:nvPr/>
        </p:nvSpPr>
        <p:spPr>
          <a:xfrm>
            <a:off x="250372" y="636813"/>
            <a:ext cx="2318657" cy="1132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environment: prod</a:t>
            </a:r>
          </a:p>
          <a:p>
            <a:r>
              <a:rPr lang="en-US" dirty="0"/>
              <a:t>tier: frontend</a:t>
            </a:r>
          </a:p>
        </p:txBody>
      </p:sp>
      <p:sp>
        <p:nvSpPr>
          <p:cNvPr id="5" name="Rectangle 4">
            <a:extLst>
              <a:ext uri="{FF2B5EF4-FFF2-40B4-BE49-F238E27FC236}">
                <a16:creationId xmlns:a16="http://schemas.microsoft.com/office/drawing/2014/main" id="{1B96EB43-4E58-4396-59E3-9202B69D41C7}"/>
              </a:ext>
            </a:extLst>
          </p:cNvPr>
          <p:cNvSpPr/>
          <p:nvPr/>
        </p:nvSpPr>
        <p:spPr>
          <a:xfrm>
            <a:off x="4136570" y="587828"/>
            <a:ext cx="1970316" cy="1132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environment: prod</a:t>
            </a:r>
          </a:p>
          <a:p>
            <a:r>
              <a:rPr lang="en-US" dirty="0"/>
              <a:t>tier: </a:t>
            </a:r>
            <a:r>
              <a:rPr lang="en-US" dirty="0" err="1"/>
              <a:t>db</a:t>
            </a:r>
            <a:endParaRPr lang="en-US" dirty="0"/>
          </a:p>
        </p:txBody>
      </p:sp>
      <p:sp>
        <p:nvSpPr>
          <p:cNvPr id="7" name="Arrow: Right 6">
            <a:extLst>
              <a:ext uri="{FF2B5EF4-FFF2-40B4-BE49-F238E27FC236}">
                <a16:creationId xmlns:a16="http://schemas.microsoft.com/office/drawing/2014/main" id="{0F00B74C-9336-8EF3-EC6C-7949F7C09626}"/>
              </a:ext>
            </a:extLst>
          </p:cNvPr>
          <p:cNvSpPr/>
          <p:nvPr/>
        </p:nvSpPr>
        <p:spPr>
          <a:xfrm>
            <a:off x="2547256" y="778329"/>
            <a:ext cx="1589314" cy="751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3306</a:t>
            </a:r>
          </a:p>
        </p:txBody>
      </p:sp>
      <p:pic>
        <p:nvPicPr>
          <p:cNvPr id="11" name="Graphic 10" descr="Checkmark with solid fill">
            <a:extLst>
              <a:ext uri="{FF2B5EF4-FFF2-40B4-BE49-F238E27FC236}">
                <a16:creationId xmlns:a16="http://schemas.microsoft.com/office/drawing/2014/main" id="{472A7DA3-D352-87BF-74F0-4311552F50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26967" y="721176"/>
            <a:ext cx="664031" cy="664031"/>
          </a:xfrm>
          <a:prstGeom prst="rect">
            <a:avLst/>
          </a:prstGeom>
        </p:spPr>
      </p:pic>
      <p:sp>
        <p:nvSpPr>
          <p:cNvPr id="15" name="Rectangle 14">
            <a:extLst>
              <a:ext uri="{FF2B5EF4-FFF2-40B4-BE49-F238E27FC236}">
                <a16:creationId xmlns:a16="http://schemas.microsoft.com/office/drawing/2014/main" id="{ECDE1159-0FDB-7DE0-B987-50A6081D7C08}"/>
              </a:ext>
            </a:extLst>
          </p:cNvPr>
          <p:cNvSpPr/>
          <p:nvPr/>
        </p:nvSpPr>
        <p:spPr>
          <a:xfrm>
            <a:off x="4136570" y="582386"/>
            <a:ext cx="1970316" cy="1132115"/>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E07E899-D83A-4FCB-989D-C5F9B3D64723}"/>
              </a:ext>
            </a:extLst>
          </p:cNvPr>
          <p:cNvSpPr/>
          <p:nvPr/>
        </p:nvSpPr>
        <p:spPr>
          <a:xfrm>
            <a:off x="468082" y="2299608"/>
            <a:ext cx="2911930" cy="45583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apiVersion: networking.k8s.io/v1</a:t>
            </a:r>
          </a:p>
          <a:p>
            <a:r>
              <a:rPr lang="en-US" sz="1400" dirty="0"/>
              <a:t>kind: NetworkPolicy</a:t>
            </a:r>
          </a:p>
          <a:p>
            <a:r>
              <a:rPr lang="en-US" sz="1400" dirty="0"/>
              <a:t>metadata:</a:t>
            </a:r>
          </a:p>
          <a:p>
            <a:r>
              <a:rPr lang="en-US" sz="1400" dirty="0"/>
              <a:t>  name: prod-</a:t>
            </a:r>
            <a:r>
              <a:rPr lang="en-US" sz="1400" dirty="0" err="1"/>
              <a:t>db</a:t>
            </a:r>
            <a:r>
              <a:rPr lang="en-US" sz="1400" dirty="0"/>
              <a:t>-network-policy</a:t>
            </a:r>
          </a:p>
          <a:p>
            <a:r>
              <a:rPr lang="en-US" sz="1400" dirty="0"/>
              <a:t>spec:</a:t>
            </a:r>
          </a:p>
          <a:p>
            <a:r>
              <a:rPr lang="en-US" sz="1400" dirty="0"/>
              <a:t>  podSelector:</a:t>
            </a:r>
          </a:p>
          <a:p>
            <a:r>
              <a:rPr lang="en-US" sz="1400" dirty="0"/>
              <a:t>    matchLabels:</a:t>
            </a:r>
          </a:p>
          <a:p>
            <a:r>
              <a:rPr lang="en-US" sz="1400" dirty="0"/>
              <a:t>      environment: prod</a:t>
            </a:r>
          </a:p>
          <a:p>
            <a:r>
              <a:rPr lang="en-US" sz="1400" dirty="0"/>
              <a:t>      tier: </a:t>
            </a:r>
            <a:r>
              <a:rPr lang="en-US" sz="1400" dirty="0" err="1"/>
              <a:t>db</a:t>
            </a:r>
            <a:endParaRPr lang="en-US" sz="1400" dirty="0"/>
          </a:p>
          <a:p>
            <a:r>
              <a:rPr lang="en-US" sz="1400" dirty="0"/>
              <a:t>  </a:t>
            </a:r>
            <a:r>
              <a:rPr lang="en-US" sz="1400" dirty="0" err="1"/>
              <a:t>policyTypes</a:t>
            </a:r>
            <a:r>
              <a:rPr lang="en-US" sz="1400" dirty="0"/>
              <a:t>:</a:t>
            </a:r>
          </a:p>
          <a:p>
            <a:r>
              <a:rPr lang="en-US" sz="1400" dirty="0"/>
              <a:t>    - Ingress</a:t>
            </a:r>
          </a:p>
          <a:p>
            <a:r>
              <a:rPr lang="en-US" sz="1400" dirty="0"/>
              <a:t>  ingress:</a:t>
            </a:r>
          </a:p>
          <a:p>
            <a:r>
              <a:rPr lang="en-US" sz="1400" dirty="0"/>
              <a:t>    - from:</a:t>
            </a:r>
          </a:p>
          <a:p>
            <a:r>
              <a:rPr lang="en-US" sz="1400" dirty="0"/>
              <a:t>        - podSelector:</a:t>
            </a:r>
          </a:p>
          <a:p>
            <a:r>
              <a:rPr lang="en-US" sz="1400" dirty="0"/>
              <a:t>            matchLabels:</a:t>
            </a:r>
          </a:p>
          <a:p>
            <a:r>
              <a:rPr lang="en-US" sz="1400" dirty="0"/>
              <a:t>              environment: prod</a:t>
            </a:r>
          </a:p>
          <a:p>
            <a:r>
              <a:rPr lang="en-US" sz="1400" dirty="0"/>
              <a:t>              tier: frontend</a:t>
            </a:r>
          </a:p>
          <a:p>
            <a:r>
              <a:rPr lang="en-US" sz="1400" dirty="0"/>
              <a:t>      ports:</a:t>
            </a:r>
          </a:p>
          <a:p>
            <a:r>
              <a:rPr lang="en-US" sz="1400" dirty="0"/>
              <a:t>        - port: 3306</a:t>
            </a:r>
          </a:p>
          <a:p>
            <a:r>
              <a:rPr lang="en-US" sz="1400" dirty="0"/>
              <a:t>          protocol: TCP</a:t>
            </a:r>
          </a:p>
        </p:txBody>
      </p:sp>
      <p:cxnSp>
        <p:nvCxnSpPr>
          <p:cNvPr id="20" name="Straight Arrow Connector 19">
            <a:extLst>
              <a:ext uri="{FF2B5EF4-FFF2-40B4-BE49-F238E27FC236}">
                <a16:creationId xmlns:a16="http://schemas.microsoft.com/office/drawing/2014/main" id="{9BCFF122-83FF-A838-980B-F91CA6D25706}"/>
              </a:ext>
            </a:extLst>
          </p:cNvPr>
          <p:cNvCxnSpPr>
            <a:cxnSpLocks/>
          </p:cNvCxnSpPr>
          <p:nvPr/>
        </p:nvCxnSpPr>
        <p:spPr>
          <a:xfrm>
            <a:off x="667424" y="5040166"/>
            <a:ext cx="600075"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id="{A86FECD7-2F2C-E4D7-26B3-8B9D4A788892}"/>
              </a:ext>
            </a:extLst>
          </p:cNvPr>
          <p:cNvCxnSpPr>
            <a:cxnSpLocks/>
          </p:cNvCxnSpPr>
          <p:nvPr/>
        </p:nvCxnSpPr>
        <p:spPr>
          <a:xfrm>
            <a:off x="919837" y="5449741"/>
            <a:ext cx="1098974"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24" name="Rectangle 23">
            <a:extLst>
              <a:ext uri="{FF2B5EF4-FFF2-40B4-BE49-F238E27FC236}">
                <a16:creationId xmlns:a16="http://schemas.microsoft.com/office/drawing/2014/main" id="{A8785EC1-8C06-8A58-4117-FA9D9A4A7D8E}"/>
              </a:ext>
            </a:extLst>
          </p:cNvPr>
          <p:cNvSpPr/>
          <p:nvPr/>
        </p:nvSpPr>
        <p:spPr>
          <a:xfrm>
            <a:off x="986075" y="5645691"/>
            <a:ext cx="1582954" cy="44222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9E0783-66D2-20D5-6B5F-ED69D920E5B9}"/>
              </a:ext>
            </a:extLst>
          </p:cNvPr>
          <p:cNvSpPr/>
          <p:nvPr/>
        </p:nvSpPr>
        <p:spPr>
          <a:xfrm>
            <a:off x="281662" y="903356"/>
            <a:ext cx="2009780" cy="634254"/>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62D0C47-10F4-635F-B80C-3903CBFD7A0B}"/>
              </a:ext>
            </a:extLst>
          </p:cNvPr>
          <p:cNvSpPr/>
          <p:nvPr/>
        </p:nvSpPr>
        <p:spPr>
          <a:xfrm>
            <a:off x="2999013" y="443593"/>
            <a:ext cx="677637" cy="4597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a:t>
            </a:r>
          </a:p>
        </p:txBody>
      </p:sp>
      <p:sp>
        <p:nvSpPr>
          <p:cNvPr id="8" name="Rectangle 7">
            <a:extLst>
              <a:ext uri="{FF2B5EF4-FFF2-40B4-BE49-F238E27FC236}">
                <a16:creationId xmlns:a16="http://schemas.microsoft.com/office/drawing/2014/main" id="{8B3F99EC-3D18-B6FF-002C-617E9E00CF36}"/>
              </a:ext>
            </a:extLst>
          </p:cNvPr>
          <p:cNvSpPr/>
          <p:nvPr/>
        </p:nvSpPr>
        <p:spPr>
          <a:xfrm>
            <a:off x="708488" y="6111828"/>
            <a:ext cx="1582954" cy="63068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Badge Cross with solid fill">
            <a:extLst>
              <a:ext uri="{FF2B5EF4-FFF2-40B4-BE49-F238E27FC236}">
                <a16:creationId xmlns:a16="http://schemas.microsoft.com/office/drawing/2014/main" id="{053E6D6A-1FC7-73AC-2EF2-4A6591F440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01782" y="81645"/>
            <a:ext cx="914400" cy="914400"/>
          </a:xfrm>
          <a:prstGeom prst="rect">
            <a:avLst/>
          </a:prstGeom>
        </p:spPr>
      </p:pic>
      <p:sp>
        <p:nvSpPr>
          <p:cNvPr id="10" name="Rectangle 9">
            <a:extLst>
              <a:ext uri="{FF2B5EF4-FFF2-40B4-BE49-F238E27FC236}">
                <a16:creationId xmlns:a16="http://schemas.microsoft.com/office/drawing/2014/main" id="{FBDA22E3-2735-1C7A-3918-E91C9F168210}"/>
              </a:ext>
            </a:extLst>
          </p:cNvPr>
          <p:cNvSpPr/>
          <p:nvPr/>
        </p:nvSpPr>
        <p:spPr>
          <a:xfrm>
            <a:off x="4190998" y="2215243"/>
            <a:ext cx="3219452" cy="4642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policyTypes</a:t>
            </a:r>
            <a:r>
              <a:rPr lang="en-US" dirty="0"/>
              <a:t>:</a:t>
            </a:r>
          </a:p>
          <a:p>
            <a:r>
              <a:rPr lang="en-US" dirty="0"/>
              <a:t>    - Ingress</a:t>
            </a:r>
          </a:p>
          <a:p>
            <a:r>
              <a:rPr lang="en-US" dirty="0"/>
              <a:t>  ingress:</a:t>
            </a:r>
          </a:p>
          <a:p>
            <a:r>
              <a:rPr lang="en-US" dirty="0"/>
              <a:t>    - from:</a:t>
            </a:r>
          </a:p>
          <a:p>
            <a:r>
              <a:rPr lang="en-US" dirty="0"/>
              <a:t>        - podSelector:</a:t>
            </a:r>
          </a:p>
          <a:p>
            <a:r>
              <a:rPr lang="en-US" dirty="0"/>
              <a:t>            matchLabels:</a:t>
            </a:r>
          </a:p>
          <a:p>
            <a:r>
              <a:rPr lang="en-US" dirty="0"/>
              <a:t>              environment: prod</a:t>
            </a:r>
          </a:p>
          <a:p>
            <a:r>
              <a:rPr lang="en-US" dirty="0"/>
              <a:t>              tier: frontend</a:t>
            </a:r>
          </a:p>
          <a:p>
            <a:r>
              <a:rPr lang="en-US" dirty="0"/>
              <a:t>    - from:</a:t>
            </a:r>
          </a:p>
          <a:p>
            <a:r>
              <a:rPr lang="en-US" dirty="0"/>
              <a:t>        - podSelector:</a:t>
            </a:r>
          </a:p>
          <a:p>
            <a:r>
              <a:rPr lang="en-US" dirty="0"/>
              <a:t>            matchLabels:</a:t>
            </a:r>
          </a:p>
          <a:p>
            <a:r>
              <a:rPr lang="en-US" dirty="0"/>
              <a:t>              environment: pre-prod</a:t>
            </a:r>
          </a:p>
          <a:p>
            <a:r>
              <a:rPr lang="en-US" dirty="0"/>
              <a:t>              tier: frontend</a:t>
            </a:r>
          </a:p>
        </p:txBody>
      </p:sp>
      <p:sp>
        <p:nvSpPr>
          <p:cNvPr id="13" name="Rectangle 12">
            <a:extLst>
              <a:ext uri="{FF2B5EF4-FFF2-40B4-BE49-F238E27FC236}">
                <a16:creationId xmlns:a16="http://schemas.microsoft.com/office/drawing/2014/main" id="{787EF146-FF1D-3098-ED5C-1FC50EFCB9E3}"/>
              </a:ext>
            </a:extLst>
          </p:cNvPr>
          <p:cNvSpPr/>
          <p:nvPr/>
        </p:nvSpPr>
        <p:spPr>
          <a:xfrm>
            <a:off x="4217770" y="3578765"/>
            <a:ext cx="3040280" cy="138375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6058E56-6A8B-B993-1C8F-23CB564EC896}"/>
              </a:ext>
            </a:extLst>
          </p:cNvPr>
          <p:cNvSpPr/>
          <p:nvPr/>
        </p:nvSpPr>
        <p:spPr>
          <a:xfrm>
            <a:off x="4217770" y="4969414"/>
            <a:ext cx="3040280" cy="146948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0072C9F-DFF6-BE49-43D4-0390F86FB4DD}"/>
              </a:ext>
            </a:extLst>
          </p:cNvPr>
          <p:cNvSpPr/>
          <p:nvPr/>
        </p:nvSpPr>
        <p:spPr>
          <a:xfrm>
            <a:off x="6210300" y="3257550"/>
            <a:ext cx="857250" cy="32121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Rule 1</a:t>
            </a:r>
          </a:p>
        </p:txBody>
      </p:sp>
      <p:sp>
        <p:nvSpPr>
          <p:cNvPr id="32" name="Rectangle 31">
            <a:extLst>
              <a:ext uri="{FF2B5EF4-FFF2-40B4-BE49-F238E27FC236}">
                <a16:creationId xmlns:a16="http://schemas.microsoft.com/office/drawing/2014/main" id="{5D895971-7236-3E37-04D8-79808F25E04B}"/>
              </a:ext>
            </a:extLst>
          </p:cNvPr>
          <p:cNvSpPr/>
          <p:nvPr/>
        </p:nvSpPr>
        <p:spPr>
          <a:xfrm>
            <a:off x="6627597" y="5040166"/>
            <a:ext cx="857250" cy="32121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Rule 2</a:t>
            </a:r>
          </a:p>
        </p:txBody>
      </p:sp>
      <p:sp>
        <p:nvSpPr>
          <p:cNvPr id="33" name="Rectangle 32">
            <a:extLst>
              <a:ext uri="{FF2B5EF4-FFF2-40B4-BE49-F238E27FC236}">
                <a16:creationId xmlns:a16="http://schemas.microsoft.com/office/drawing/2014/main" id="{AB85F48A-6443-82B6-F5D5-2FB6FCA63BC7}"/>
              </a:ext>
            </a:extLst>
          </p:cNvPr>
          <p:cNvSpPr/>
          <p:nvPr/>
        </p:nvSpPr>
        <p:spPr>
          <a:xfrm>
            <a:off x="8432342" y="2548705"/>
            <a:ext cx="1981200" cy="476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Rule 1   OR   Rule 2</a:t>
            </a:r>
          </a:p>
        </p:txBody>
      </p:sp>
      <p:pic>
        <p:nvPicPr>
          <p:cNvPr id="34" name="Graphic 33" descr="Checkmark with solid fill">
            <a:extLst>
              <a:ext uri="{FF2B5EF4-FFF2-40B4-BE49-F238E27FC236}">
                <a16:creationId xmlns:a16="http://schemas.microsoft.com/office/drawing/2014/main" id="{6C8AEF52-A9C6-C940-2B0C-90640E089C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13542" y="2216690"/>
            <a:ext cx="664031" cy="664031"/>
          </a:xfrm>
          <a:prstGeom prst="rect">
            <a:avLst/>
          </a:prstGeom>
        </p:spPr>
      </p:pic>
      <p:sp>
        <p:nvSpPr>
          <p:cNvPr id="35" name="Rectangle 34">
            <a:extLst>
              <a:ext uri="{FF2B5EF4-FFF2-40B4-BE49-F238E27FC236}">
                <a16:creationId xmlns:a16="http://schemas.microsoft.com/office/drawing/2014/main" id="{CB2AA1BA-C094-0A8B-7CA5-81F8DA41EA71}"/>
              </a:ext>
            </a:extLst>
          </p:cNvPr>
          <p:cNvSpPr/>
          <p:nvPr/>
        </p:nvSpPr>
        <p:spPr>
          <a:xfrm>
            <a:off x="8324850" y="3340640"/>
            <a:ext cx="2095502" cy="476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Rule 1   AND   Rule 2</a:t>
            </a:r>
          </a:p>
        </p:txBody>
      </p:sp>
      <p:pic>
        <p:nvPicPr>
          <p:cNvPr id="37" name="Graphic 36" descr="Badge Cross with solid fill">
            <a:extLst>
              <a:ext uri="{FF2B5EF4-FFF2-40B4-BE49-F238E27FC236}">
                <a16:creationId xmlns:a16="http://schemas.microsoft.com/office/drawing/2014/main" id="{91A761ED-4EE8-463B-4F48-9BD3FB93E2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88357" y="3062880"/>
            <a:ext cx="914400" cy="914400"/>
          </a:xfrm>
          <a:prstGeom prst="rect">
            <a:avLst/>
          </a:prstGeom>
        </p:spPr>
      </p:pic>
      <p:sp>
        <p:nvSpPr>
          <p:cNvPr id="3" name="Rectangle 2">
            <a:extLst>
              <a:ext uri="{FF2B5EF4-FFF2-40B4-BE49-F238E27FC236}">
                <a16:creationId xmlns:a16="http://schemas.microsoft.com/office/drawing/2014/main" id="{8C5A02D7-5637-4A0E-5801-F242EFB817B8}"/>
              </a:ext>
            </a:extLst>
          </p:cNvPr>
          <p:cNvSpPr/>
          <p:nvPr/>
        </p:nvSpPr>
        <p:spPr>
          <a:xfrm>
            <a:off x="556553" y="3531317"/>
            <a:ext cx="1828428" cy="846757"/>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50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heel(1)">
                                      <p:cBhvr>
                                        <p:cTn id="29" dur="2000"/>
                                        <p:tgtEl>
                                          <p:spTgt spid="15"/>
                                        </p:tgtEl>
                                      </p:cBhvr>
                                    </p:animEffect>
                                  </p:childTnLst>
                                </p:cTn>
                              </p:par>
                              <p:par>
                                <p:cTn id="30" presetID="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par>
                                <p:cTn id="34" presetID="21" presetClass="entr" presetSubtype="1" fill="hold" grpId="0"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heel(1)">
                                      <p:cBhvr>
                                        <p:cTn id="36" dur="20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left)">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par>
                                <p:cTn id="47" presetID="22" presetClass="exit" presetSubtype="4" fill="hold" nodeType="withEffect">
                                  <p:stCondLst>
                                    <p:cond delay="0"/>
                                  </p:stCondLst>
                                  <p:childTnLst>
                                    <p:animEffect transition="out" filter="wipe(down)">
                                      <p:cBhvr>
                                        <p:cTn id="48" dur="500"/>
                                        <p:tgtEl>
                                          <p:spTgt spid="20"/>
                                        </p:tgtEl>
                                      </p:cBhvr>
                                    </p:animEffect>
                                    <p:set>
                                      <p:cBhvr>
                                        <p:cTn id="49" dur="1" fill="hold">
                                          <p:stCondLst>
                                            <p:cond delay="499"/>
                                          </p:stCondLst>
                                        </p:cTn>
                                        <p:tgtEl>
                                          <p:spTgt spid="20"/>
                                        </p:tgtEl>
                                        <p:attrNameLst>
                                          <p:attrName>style.visibility</p:attrName>
                                        </p:attrNameLst>
                                      </p:cBhvr>
                                      <p:to>
                                        <p:strVal val="hidden"/>
                                      </p:to>
                                    </p:set>
                                  </p:childTnLst>
                                </p:cTn>
                              </p:par>
                              <p:par>
                                <p:cTn id="50" presetID="21" presetClass="entr" presetSubtype="1"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heel(1)">
                                      <p:cBhvr>
                                        <p:cTn id="52" dur="2000"/>
                                        <p:tgtEl>
                                          <p:spTgt spid="8"/>
                                        </p:tgtEl>
                                      </p:cBhvr>
                                    </p:animEffect>
                                  </p:childTnLst>
                                </p:cTn>
                              </p:par>
                            </p:childTnLst>
                          </p:cTn>
                        </p:par>
                        <p:par>
                          <p:cTn id="53" fill="hold">
                            <p:stCondLst>
                              <p:cond delay="2000"/>
                            </p:stCondLst>
                            <p:childTnLst>
                              <p:par>
                                <p:cTn id="54" presetID="21" presetClass="entr" presetSubtype="1" fill="hold" grpId="0" nodeType="afterEffect">
                                  <p:stCondLst>
                                    <p:cond delay="1000"/>
                                  </p:stCondLst>
                                  <p:childTnLst>
                                    <p:set>
                                      <p:cBhvr>
                                        <p:cTn id="55" dur="1" fill="hold">
                                          <p:stCondLst>
                                            <p:cond delay="0"/>
                                          </p:stCondLst>
                                        </p:cTn>
                                        <p:tgtEl>
                                          <p:spTgt spid="24"/>
                                        </p:tgtEl>
                                        <p:attrNameLst>
                                          <p:attrName>style.visibility</p:attrName>
                                        </p:attrNameLst>
                                      </p:cBhvr>
                                      <p:to>
                                        <p:strVal val="visible"/>
                                      </p:to>
                                    </p:set>
                                    <p:animEffect transition="in" filter="wheel(1)">
                                      <p:cBhvr>
                                        <p:cTn id="56" dur="2000"/>
                                        <p:tgtEl>
                                          <p:spTgt spid="24"/>
                                        </p:tgtEl>
                                      </p:cBhvr>
                                    </p:animEffect>
                                  </p:childTnLst>
                                </p:cTn>
                              </p:par>
                              <p:par>
                                <p:cTn id="57" presetID="21" presetClass="entr" presetSubtype="1" fill="hold" grpId="0" nodeType="withEffect">
                                  <p:stCondLst>
                                    <p:cond delay="100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2000"/>
                                        <p:tgtEl>
                                          <p:spTgt spid="25"/>
                                        </p:tgtEl>
                                      </p:cBhvr>
                                    </p:animEffect>
                                  </p:childTnLst>
                                </p:cTn>
                              </p:par>
                              <p:par>
                                <p:cTn id="60" presetID="22" presetClass="exit" presetSubtype="4" fill="hold" nodeType="withEffect">
                                  <p:stCondLst>
                                    <p:cond delay="0"/>
                                  </p:stCondLst>
                                  <p:childTnLst>
                                    <p:animEffect transition="out" filter="wipe(down)">
                                      <p:cBhvr>
                                        <p:cTn id="61" dur="500"/>
                                        <p:tgtEl>
                                          <p:spTgt spid="22"/>
                                        </p:tgtEl>
                                      </p:cBhvr>
                                    </p:animEffect>
                                    <p:set>
                                      <p:cBhvr>
                                        <p:cTn id="62" dur="1" fill="hold">
                                          <p:stCondLst>
                                            <p:cond delay="499"/>
                                          </p:stCondLst>
                                        </p:cTn>
                                        <p:tgtEl>
                                          <p:spTgt spid="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 calcmode="lin" valueType="num">
                                      <p:cBhvr additive="base">
                                        <p:cTn id="67" dur="500" fill="hold"/>
                                        <p:tgtEl>
                                          <p:spTgt spid="10"/>
                                        </p:tgtEl>
                                        <p:attrNameLst>
                                          <p:attrName>ppt_x</p:attrName>
                                        </p:attrNameLst>
                                      </p:cBhvr>
                                      <p:tavLst>
                                        <p:tav tm="0">
                                          <p:val>
                                            <p:strVal val="#ppt_x"/>
                                          </p:val>
                                        </p:tav>
                                        <p:tav tm="100000">
                                          <p:val>
                                            <p:strVal val="#ppt_x"/>
                                          </p:val>
                                        </p:tav>
                                      </p:tavLst>
                                    </p:anim>
                                    <p:anim calcmode="lin" valueType="num">
                                      <p:cBhvr additive="base">
                                        <p:cTn id="68" dur="500" fill="hold"/>
                                        <p:tgtEl>
                                          <p:spTgt spid="10"/>
                                        </p:tgtEl>
                                        <p:attrNameLst>
                                          <p:attrName>ppt_y</p:attrName>
                                        </p:attrNameLst>
                                      </p:cBhvr>
                                      <p:tavLst>
                                        <p:tav tm="0">
                                          <p:val>
                                            <p:strVal val="1+#ppt_h/2"/>
                                          </p:val>
                                        </p:tav>
                                        <p:tav tm="100000">
                                          <p:val>
                                            <p:strVal val="#ppt_y"/>
                                          </p:val>
                                        </p:tav>
                                      </p:tavLst>
                                    </p:anim>
                                  </p:childTnLst>
                                </p:cTn>
                              </p:par>
                              <p:par>
                                <p:cTn id="69" presetID="10" presetClass="exit" presetSubtype="0" fill="hold" grpId="1" nodeType="withEffect">
                                  <p:stCondLst>
                                    <p:cond delay="0"/>
                                  </p:stCondLst>
                                  <p:childTnLst>
                                    <p:animEffect transition="out" filter="fade">
                                      <p:cBhvr>
                                        <p:cTn id="70" dur="500"/>
                                        <p:tgtEl>
                                          <p:spTgt spid="25"/>
                                        </p:tgtEl>
                                      </p:cBhvr>
                                    </p:animEffect>
                                    <p:set>
                                      <p:cBhvr>
                                        <p:cTn id="71" dur="1" fill="hold">
                                          <p:stCondLst>
                                            <p:cond delay="499"/>
                                          </p:stCondLst>
                                        </p:cTn>
                                        <p:tgtEl>
                                          <p:spTgt spid="25"/>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4"/>
                                        </p:tgtEl>
                                      </p:cBhvr>
                                    </p:animEffect>
                                    <p:set>
                                      <p:cBhvr>
                                        <p:cTn id="74" dur="1" fill="hold">
                                          <p:stCondLst>
                                            <p:cond delay="499"/>
                                          </p:stCondLst>
                                        </p:cTn>
                                        <p:tgtEl>
                                          <p:spTgt spid="24"/>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8"/>
                                        </p:tgtEl>
                                      </p:cBhvr>
                                    </p:animEffect>
                                    <p:set>
                                      <p:cBhvr>
                                        <p:cTn id="77" dur="1" fill="hold">
                                          <p:stCondLst>
                                            <p:cond delay="499"/>
                                          </p:stCondLst>
                                        </p:cTn>
                                        <p:tgtEl>
                                          <p:spTgt spid="8"/>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grpId="0" nodeType="click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wheel(1)">
                                      <p:cBhvr>
                                        <p:cTn id="82" dur="2000"/>
                                        <p:tgtEl>
                                          <p:spTgt spid="13"/>
                                        </p:tgtEl>
                                      </p:cBhvr>
                                    </p:animEffect>
                                  </p:childTnLst>
                                </p:cTn>
                              </p:par>
                            </p:childTnLst>
                          </p:cTn>
                        </p:par>
                        <p:par>
                          <p:cTn id="83" fill="hold">
                            <p:stCondLst>
                              <p:cond delay="2000"/>
                            </p:stCondLst>
                            <p:childTnLst>
                              <p:par>
                                <p:cTn id="84" presetID="42" presetClass="entr" presetSubtype="0" fill="hold" grpId="0" nodeType="after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1000"/>
                                        <p:tgtEl>
                                          <p:spTgt spid="23"/>
                                        </p:tgtEl>
                                      </p:cBhvr>
                                    </p:animEffect>
                                    <p:anim calcmode="lin" valueType="num">
                                      <p:cBhvr>
                                        <p:cTn id="87" dur="1000" fill="hold"/>
                                        <p:tgtEl>
                                          <p:spTgt spid="23"/>
                                        </p:tgtEl>
                                        <p:attrNameLst>
                                          <p:attrName>ppt_x</p:attrName>
                                        </p:attrNameLst>
                                      </p:cBhvr>
                                      <p:tavLst>
                                        <p:tav tm="0">
                                          <p:val>
                                            <p:strVal val="#ppt_x"/>
                                          </p:val>
                                        </p:tav>
                                        <p:tav tm="100000">
                                          <p:val>
                                            <p:strVal val="#ppt_x"/>
                                          </p:val>
                                        </p:tav>
                                      </p:tavLst>
                                    </p:anim>
                                    <p:anim calcmode="lin" valueType="num">
                                      <p:cBhvr>
                                        <p:cTn id="88" dur="1000" fill="hold"/>
                                        <p:tgtEl>
                                          <p:spTgt spid="23"/>
                                        </p:tgtEl>
                                        <p:attrNameLst>
                                          <p:attrName>ppt_y</p:attrName>
                                        </p:attrNameLst>
                                      </p:cBhvr>
                                      <p:tavLst>
                                        <p:tav tm="0">
                                          <p:val>
                                            <p:strVal val="#ppt_y+.1"/>
                                          </p:val>
                                        </p:tav>
                                        <p:tav tm="100000">
                                          <p:val>
                                            <p:strVal val="#ppt_y"/>
                                          </p:val>
                                        </p:tav>
                                      </p:tavLst>
                                    </p:anim>
                                  </p:childTnLst>
                                </p:cTn>
                              </p:par>
                            </p:childTnLst>
                          </p:cTn>
                        </p:par>
                        <p:par>
                          <p:cTn id="89" fill="hold">
                            <p:stCondLst>
                              <p:cond delay="3000"/>
                            </p:stCondLst>
                            <p:childTnLst>
                              <p:par>
                                <p:cTn id="90" presetID="21" presetClass="entr" presetSubtype="1" fill="hold" grpId="0" nodeType="after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wheel(1)">
                                      <p:cBhvr>
                                        <p:cTn id="92" dur="2000"/>
                                        <p:tgtEl>
                                          <p:spTgt spid="21"/>
                                        </p:tgtEl>
                                      </p:cBhvr>
                                    </p:animEffect>
                                  </p:childTnLst>
                                </p:cTn>
                              </p:par>
                            </p:childTnLst>
                          </p:cTn>
                        </p:par>
                        <p:par>
                          <p:cTn id="93" fill="hold">
                            <p:stCondLst>
                              <p:cond delay="5000"/>
                            </p:stCondLst>
                            <p:childTnLst>
                              <p:par>
                                <p:cTn id="94" presetID="42" presetClass="entr" presetSubtype="0" fill="hold" grpId="0" nodeType="after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fade">
                                      <p:cBhvr>
                                        <p:cTn id="96" dur="1000"/>
                                        <p:tgtEl>
                                          <p:spTgt spid="32"/>
                                        </p:tgtEl>
                                      </p:cBhvr>
                                    </p:animEffect>
                                    <p:anim calcmode="lin" valueType="num">
                                      <p:cBhvr>
                                        <p:cTn id="97" dur="1000" fill="hold"/>
                                        <p:tgtEl>
                                          <p:spTgt spid="32"/>
                                        </p:tgtEl>
                                        <p:attrNameLst>
                                          <p:attrName>ppt_x</p:attrName>
                                        </p:attrNameLst>
                                      </p:cBhvr>
                                      <p:tavLst>
                                        <p:tav tm="0">
                                          <p:val>
                                            <p:strVal val="#ppt_x"/>
                                          </p:val>
                                        </p:tav>
                                        <p:tav tm="100000">
                                          <p:val>
                                            <p:strVal val="#ppt_x"/>
                                          </p:val>
                                        </p:tav>
                                      </p:tavLst>
                                    </p:anim>
                                    <p:anim calcmode="lin" valueType="num">
                                      <p:cBhvr>
                                        <p:cTn id="9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wipe(left)">
                                      <p:cBhvr>
                                        <p:cTn id="103" dur="500"/>
                                        <p:tgtEl>
                                          <p:spTgt spid="33"/>
                                        </p:tgtEl>
                                      </p:cBhvr>
                                    </p:animEffect>
                                  </p:childTnLst>
                                </p:cTn>
                              </p:par>
                            </p:childTnLst>
                          </p:cTn>
                        </p:par>
                        <p:par>
                          <p:cTn id="104" fill="hold">
                            <p:stCondLst>
                              <p:cond delay="500"/>
                            </p:stCondLst>
                            <p:childTnLst>
                              <p:par>
                                <p:cTn id="105" presetID="22" presetClass="entr" presetSubtype="4" fill="hold" nodeType="after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down)">
                                      <p:cBhvr>
                                        <p:cTn id="107" dur="500"/>
                                        <p:tgtEl>
                                          <p:spTgt spid="34"/>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wipe(left)">
                                      <p:cBhvr>
                                        <p:cTn id="112" dur="500"/>
                                        <p:tgtEl>
                                          <p:spTgt spid="35"/>
                                        </p:tgtEl>
                                      </p:cBhvr>
                                    </p:animEffect>
                                  </p:childTnLst>
                                </p:cTn>
                              </p:par>
                            </p:childTnLst>
                          </p:cTn>
                        </p:par>
                        <p:par>
                          <p:cTn id="113" fill="hold">
                            <p:stCondLst>
                              <p:cond delay="500"/>
                            </p:stCondLst>
                            <p:childTnLst>
                              <p:par>
                                <p:cTn id="114" presetID="1" presetClass="entr" presetSubtype="0" fill="hold" nodeType="afterEffect">
                                  <p:stCondLst>
                                    <p:cond delay="0"/>
                                  </p:stCondLst>
                                  <p:childTnLst>
                                    <p:set>
                                      <p:cBhvr>
                                        <p:cTn id="115"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5" grpId="0" animBg="1"/>
      <p:bldP spid="16" grpId="0" animBg="1"/>
      <p:bldP spid="24" grpId="0" animBg="1"/>
      <p:bldP spid="24" grpId="1" animBg="1"/>
      <p:bldP spid="25" grpId="0" animBg="1"/>
      <p:bldP spid="25" grpId="1" animBg="1"/>
      <p:bldP spid="2" grpId="0" animBg="1"/>
      <p:bldP spid="8" grpId="0" animBg="1"/>
      <p:bldP spid="8" grpId="1" animBg="1"/>
      <p:bldP spid="10" grpId="0" animBg="1"/>
      <p:bldP spid="13" grpId="0" animBg="1"/>
      <p:bldP spid="21" grpId="0" animBg="1"/>
      <p:bldP spid="23" grpId="0" animBg="1"/>
      <p:bldP spid="32" grpId="0" animBg="1"/>
      <p:bldP spid="33" grpId="0" animBg="1"/>
      <p:bldP spid="35" grpId="0" animBg="1"/>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2ABE5D-0F13-C92C-EB66-5FC64606D01E}"/>
              </a:ext>
            </a:extLst>
          </p:cNvPr>
          <p:cNvGrpSpPr/>
          <p:nvPr/>
        </p:nvGrpSpPr>
        <p:grpSpPr>
          <a:xfrm>
            <a:off x="4980878" y="535258"/>
            <a:ext cx="2230244" cy="2743200"/>
            <a:chOff x="959005" y="981307"/>
            <a:chExt cx="2230244" cy="2743200"/>
          </a:xfrm>
        </p:grpSpPr>
        <p:sp>
          <p:nvSpPr>
            <p:cNvPr id="2" name="Rectangle 1">
              <a:extLst>
                <a:ext uri="{FF2B5EF4-FFF2-40B4-BE49-F238E27FC236}">
                  <a16:creationId xmlns:a16="http://schemas.microsoft.com/office/drawing/2014/main" id="{BCB329A8-19DF-94D9-7EF4-FFAFF01769BB}"/>
                </a:ext>
              </a:extLst>
            </p:cNvPr>
            <p:cNvSpPr/>
            <p:nvPr/>
          </p:nvSpPr>
          <p:spPr>
            <a:xfrm>
              <a:off x="959005" y="981307"/>
              <a:ext cx="2230244"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C7AC4F-B4F6-915E-CE91-E738FD866A1F}"/>
                </a:ext>
              </a:extLst>
            </p:cNvPr>
            <p:cNvSpPr/>
            <p:nvPr/>
          </p:nvSpPr>
          <p:spPr>
            <a:xfrm>
              <a:off x="959005" y="981307"/>
              <a:ext cx="2230244" cy="59101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Monitoring-ns</a:t>
              </a:r>
            </a:p>
          </p:txBody>
        </p:sp>
      </p:grpSp>
      <p:sp>
        <p:nvSpPr>
          <p:cNvPr id="8" name="Rectangle: Rounded Corners 7">
            <a:extLst>
              <a:ext uri="{FF2B5EF4-FFF2-40B4-BE49-F238E27FC236}">
                <a16:creationId xmlns:a16="http://schemas.microsoft.com/office/drawing/2014/main" id="{A7DCF72A-8A94-AF5D-693D-1C48269FD69A}"/>
              </a:ext>
            </a:extLst>
          </p:cNvPr>
          <p:cNvSpPr/>
          <p:nvPr/>
        </p:nvSpPr>
        <p:spPr>
          <a:xfrm>
            <a:off x="5404624" y="1371600"/>
            <a:ext cx="1371600" cy="1126273"/>
          </a:xfrm>
          <a:prstGeom prst="roundRect">
            <a:avLst/>
          </a:prstGeom>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Pod </a:t>
            </a:r>
            <a:r>
              <a:rPr lang="en-US" dirty="0" err="1"/>
              <a:t>tier:monit</a:t>
            </a:r>
            <a:endParaRPr lang="en-US" dirty="0"/>
          </a:p>
        </p:txBody>
      </p:sp>
      <p:grpSp>
        <p:nvGrpSpPr>
          <p:cNvPr id="23" name="Group 22">
            <a:extLst>
              <a:ext uri="{FF2B5EF4-FFF2-40B4-BE49-F238E27FC236}">
                <a16:creationId xmlns:a16="http://schemas.microsoft.com/office/drawing/2014/main" id="{7E74EB67-1353-F4B3-0709-6B134AA0BC6E}"/>
              </a:ext>
            </a:extLst>
          </p:cNvPr>
          <p:cNvGrpSpPr/>
          <p:nvPr/>
        </p:nvGrpSpPr>
        <p:grpSpPr>
          <a:xfrm>
            <a:off x="9251796" y="535258"/>
            <a:ext cx="2230244" cy="2743200"/>
            <a:chOff x="6620109" y="981307"/>
            <a:chExt cx="2230244" cy="2743200"/>
          </a:xfrm>
        </p:grpSpPr>
        <p:sp>
          <p:nvSpPr>
            <p:cNvPr id="3" name="Rectangle 2">
              <a:extLst>
                <a:ext uri="{FF2B5EF4-FFF2-40B4-BE49-F238E27FC236}">
                  <a16:creationId xmlns:a16="http://schemas.microsoft.com/office/drawing/2014/main" id="{545AA026-A168-BFD1-CD7B-DB3DE36B51E4}"/>
                </a:ext>
              </a:extLst>
            </p:cNvPr>
            <p:cNvSpPr/>
            <p:nvPr/>
          </p:nvSpPr>
          <p:spPr>
            <a:xfrm>
              <a:off x="6620109" y="981307"/>
              <a:ext cx="2230244"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AE5D746-143E-28A2-B48E-8E8EDA5A1C9F}"/>
                </a:ext>
              </a:extLst>
            </p:cNvPr>
            <p:cNvSpPr/>
            <p:nvPr/>
          </p:nvSpPr>
          <p:spPr>
            <a:xfrm>
              <a:off x="6620109" y="981307"/>
              <a:ext cx="2230244" cy="59101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Database-ns</a:t>
              </a:r>
            </a:p>
          </p:txBody>
        </p:sp>
      </p:grpSp>
      <p:sp>
        <p:nvSpPr>
          <p:cNvPr id="10" name="Rectangle: Rounded Corners 9">
            <a:extLst>
              <a:ext uri="{FF2B5EF4-FFF2-40B4-BE49-F238E27FC236}">
                <a16:creationId xmlns:a16="http://schemas.microsoft.com/office/drawing/2014/main" id="{22D56DB8-8537-E6EA-9AEC-3BFA6E3D1D52}"/>
              </a:ext>
            </a:extLst>
          </p:cNvPr>
          <p:cNvSpPr/>
          <p:nvPr/>
        </p:nvSpPr>
        <p:spPr>
          <a:xfrm>
            <a:off x="9876264" y="1522142"/>
            <a:ext cx="981308" cy="1126273"/>
          </a:xfrm>
          <a:prstGeom prst="roundRect">
            <a:avLst/>
          </a:prstGeom>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Pod </a:t>
            </a:r>
            <a:r>
              <a:rPr lang="en-US" dirty="0" err="1"/>
              <a:t>tier:db</a:t>
            </a:r>
            <a:endParaRPr lang="en-US" dirty="0"/>
          </a:p>
        </p:txBody>
      </p:sp>
      <p:sp>
        <p:nvSpPr>
          <p:cNvPr id="34" name="TextBox 33">
            <a:extLst>
              <a:ext uri="{FF2B5EF4-FFF2-40B4-BE49-F238E27FC236}">
                <a16:creationId xmlns:a16="http://schemas.microsoft.com/office/drawing/2014/main" id="{0F151E1B-9EB9-E229-819D-CAC8225E629A}"/>
              </a:ext>
            </a:extLst>
          </p:cNvPr>
          <p:cNvSpPr txBox="1"/>
          <p:nvPr/>
        </p:nvSpPr>
        <p:spPr>
          <a:xfrm>
            <a:off x="136603" y="535258"/>
            <a:ext cx="4532041" cy="4832092"/>
          </a:xfrm>
          <a:prstGeom prst="rect">
            <a:avLst/>
          </a:prstGeom>
          <a:noFill/>
          <a:ln w="57150">
            <a:solidFill>
              <a:srgbClr val="00B050"/>
            </a:solidFill>
          </a:ln>
        </p:spPr>
        <p:txBody>
          <a:bodyPr wrap="square">
            <a:spAutoFit/>
          </a:bodyPr>
          <a:lstStyle/>
          <a:p>
            <a:r>
              <a:rPr lang="en-US" sz="2800" dirty="0">
                <a:solidFill>
                  <a:schemeClr val="bg1"/>
                </a:solidFill>
              </a:rPr>
              <a:t>spec:</a:t>
            </a:r>
          </a:p>
          <a:p>
            <a:r>
              <a:rPr lang="en-US" sz="2800" dirty="0">
                <a:solidFill>
                  <a:schemeClr val="bg1"/>
                </a:solidFill>
              </a:rPr>
              <a:t>  podSelector:</a:t>
            </a:r>
          </a:p>
          <a:p>
            <a:r>
              <a:rPr lang="en-US" sz="2800" dirty="0">
                <a:solidFill>
                  <a:schemeClr val="bg1"/>
                </a:solidFill>
              </a:rPr>
              <a:t>    matchLabels:</a:t>
            </a:r>
          </a:p>
          <a:p>
            <a:r>
              <a:rPr lang="en-US" sz="2800" dirty="0">
                <a:solidFill>
                  <a:schemeClr val="bg1"/>
                </a:solidFill>
              </a:rPr>
              <a:t>      tier: </a:t>
            </a:r>
            <a:r>
              <a:rPr lang="en-US" sz="2800" dirty="0" err="1">
                <a:solidFill>
                  <a:schemeClr val="bg1"/>
                </a:solidFill>
              </a:rPr>
              <a:t>db</a:t>
            </a:r>
            <a:endParaRPr lang="en-US" sz="2800" dirty="0">
              <a:solidFill>
                <a:schemeClr val="bg1"/>
              </a:solidFill>
            </a:endParaRPr>
          </a:p>
          <a:p>
            <a:r>
              <a:rPr lang="en-US" sz="2800" dirty="0">
                <a:solidFill>
                  <a:schemeClr val="bg1"/>
                </a:solidFill>
              </a:rPr>
              <a:t>  </a:t>
            </a:r>
            <a:r>
              <a:rPr lang="en-US" sz="2800" dirty="0" err="1">
                <a:solidFill>
                  <a:schemeClr val="bg1"/>
                </a:solidFill>
              </a:rPr>
              <a:t>policyTypes</a:t>
            </a:r>
            <a:r>
              <a:rPr lang="en-US" sz="2800" dirty="0">
                <a:solidFill>
                  <a:schemeClr val="bg1"/>
                </a:solidFill>
              </a:rPr>
              <a:t>:</a:t>
            </a:r>
          </a:p>
          <a:p>
            <a:r>
              <a:rPr lang="en-US" sz="2800" dirty="0">
                <a:solidFill>
                  <a:schemeClr val="bg1"/>
                </a:solidFill>
              </a:rPr>
              <a:t>    - Ingress</a:t>
            </a:r>
          </a:p>
          <a:p>
            <a:r>
              <a:rPr lang="en-US" sz="2800" dirty="0">
                <a:solidFill>
                  <a:schemeClr val="bg1"/>
                </a:solidFill>
              </a:rPr>
              <a:t>  ingress:</a:t>
            </a:r>
          </a:p>
          <a:p>
            <a:r>
              <a:rPr lang="en-US" sz="2800" dirty="0">
                <a:solidFill>
                  <a:schemeClr val="bg1"/>
                </a:solidFill>
              </a:rPr>
              <a:t>    - from:</a:t>
            </a:r>
          </a:p>
          <a:p>
            <a:r>
              <a:rPr lang="en-US" sz="2800" dirty="0">
                <a:solidFill>
                  <a:schemeClr val="bg1"/>
                </a:solidFill>
              </a:rPr>
              <a:t>        - podSelector:</a:t>
            </a:r>
          </a:p>
          <a:p>
            <a:r>
              <a:rPr lang="en-US" sz="2800" dirty="0">
                <a:solidFill>
                  <a:schemeClr val="bg1"/>
                </a:solidFill>
              </a:rPr>
              <a:t>            matchLabels:</a:t>
            </a:r>
          </a:p>
          <a:p>
            <a:r>
              <a:rPr lang="en-US" sz="2800" dirty="0">
                <a:solidFill>
                  <a:schemeClr val="bg1"/>
                </a:solidFill>
              </a:rPr>
              <a:t>              tier: </a:t>
            </a:r>
            <a:r>
              <a:rPr lang="en-US" sz="2800" dirty="0" err="1">
                <a:solidFill>
                  <a:schemeClr val="bg1"/>
                </a:solidFill>
              </a:rPr>
              <a:t>monit</a:t>
            </a:r>
            <a:endParaRPr lang="en-US" sz="2800" dirty="0">
              <a:solidFill>
                <a:schemeClr val="bg1"/>
              </a:solidFill>
            </a:endParaRPr>
          </a:p>
        </p:txBody>
      </p:sp>
      <p:pic>
        <p:nvPicPr>
          <p:cNvPr id="35" name="Graphic 34" descr="Badge Cross with solid fill">
            <a:extLst>
              <a:ext uri="{FF2B5EF4-FFF2-40B4-BE49-F238E27FC236}">
                <a16:creationId xmlns:a16="http://schemas.microsoft.com/office/drawing/2014/main" id="{C3A979E0-4D0A-1284-B188-32FAA68A19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46141" y="211873"/>
            <a:ext cx="914400" cy="914400"/>
          </a:xfrm>
          <a:prstGeom prst="rect">
            <a:avLst/>
          </a:prstGeom>
        </p:spPr>
      </p:pic>
      <p:sp>
        <p:nvSpPr>
          <p:cNvPr id="36" name="Rectangle: Rounded Corners 35">
            <a:extLst>
              <a:ext uri="{FF2B5EF4-FFF2-40B4-BE49-F238E27FC236}">
                <a16:creationId xmlns:a16="http://schemas.microsoft.com/office/drawing/2014/main" id="{B3F52A42-AECB-81CE-3CAE-06FB80BD2BBF}"/>
              </a:ext>
            </a:extLst>
          </p:cNvPr>
          <p:cNvSpPr/>
          <p:nvPr/>
        </p:nvSpPr>
        <p:spPr>
          <a:xfrm>
            <a:off x="494371" y="1809286"/>
            <a:ext cx="1579755" cy="551984"/>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E78781CC-B920-2EE5-B163-8F6A3BD0A744}"/>
              </a:ext>
            </a:extLst>
          </p:cNvPr>
          <p:cNvSpPr/>
          <p:nvPr/>
        </p:nvSpPr>
        <p:spPr>
          <a:xfrm>
            <a:off x="1284248" y="4792135"/>
            <a:ext cx="1761893" cy="551984"/>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40D38ECB-4AF2-5051-CD8D-1120D0FDE50F}"/>
              </a:ext>
            </a:extLst>
          </p:cNvPr>
          <p:cNvGrpSpPr/>
          <p:nvPr/>
        </p:nvGrpSpPr>
        <p:grpSpPr>
          <a:xfrm>
            <a:off x="6776224" y="1934736"/>
            <a:ext cx="3100040" cy="239752"/>
            <a:chOff x="609600" y="1510437"/>
            <a:chExt cx="5610224" cy="756195"/>
          </a:xfrm>
        </p:grpSpPr>
        <p:sp>
          <p:nvSpPr>
            <p:cNvPr id="39" name="Chevron 2">
              <a:extLst>
                <a:ext uri="{FF2B5EF4-FFF2-40B4-BE49-F238E27FC236}">
                  <a16:creationId xmlns:a16="http://schemas.microsoft.com/office/drawing/2014/main" id="{1D667B12-E817-0A20-1B7C-1763673AA1F3}"/>
                </a:ext>
              </a:extLst>
            </p:cNvPr>
            <p:cNvSpPr/>
            <p:nvPr/>
          </p:nvSpPr>
          <p:spPr>
            <a:xfrm>
              <a:off x="4162424" y="1510437"/>
              <a:ext cx="2057400" cy="756195"/>
            </a:xfrm>
            <a:prstGeom prst="chevron">
              <a:avLst/>
            </a:prstGeom>
            <a:gradFill flip="none" rotWithShape="1">
              <a:gsLst>
                <a:gs pos="0">
                  <a:srgbClr val="A61108"/>
                </a:gs>
                <a:gs pos="50000">
                  <a:srgbClr val="DA465B"/>
                </a:gs>
                <a:gs pos="100000">
                  <a:srgbClr val="A61108"/>
                </a:gs>
              </a:gsLst>
              <a:lin ang="5400000" scaled="1"/>
              <a:tileRect/>
            </a:gradFill>
            <a:ln w="12700" cap="flat" cmpd="sng" algn="ctr">
              <a:solidFill>
                <a:srgbClr val="C0504D">
                  <a:lumMod val="50000"/>
                </a:srgb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40" name="Chevron 17">
              <a:extLst>
                <a:ext uri="{FF2B5EF4-FFF2-40B4-BE49-F238E27FC236}">
                  <a16:creationId xmlns:a16="http://schemas.microsoft.com/office/drawing/2014/main" id="{FAC0A55C-DAF2-D5F8-4A8D-4379FC243FD5}"/>
                </a:ext>
              </a:extLst>
            </p:cNvPr>
            <p:cNvSpPr/>
            <p:nvPr/>
          </p:nvSpPr>
          <p:spPr>
            <a:xfrm>
              <a:off x="2386012" y="1510437"/>
              <a:ext cx="2057400" cy="756195"/>
            </a:xfrm>
            <a:prstGeom prst="chevron">
              <a:avLst/>
            </a:prstGeom>
            <a:gradFill flip="none" rotWithShape="1">
              <a:gsLst>
                <a:gs pos="50000">
                  <a:srgbClr val="F8C766">
                    <a:lumMod val="93000"/>
                    <a:lumOff val="7000"/>
                  </a:srgbClr>
                </a:gs>
                <a:gs pos="0">
                  <a:srgbClr val="E49B0A"/>
                </a:gs>
                <a:gs pos="100000">
                  <a:srgbClr val="E49B0A"/>
                </a:gs>
              </a:gsLst>
              <a:lin ang="5400000" scaled="1"/>
              <a:tileRect/>
            </a:gradFill>
            <a:ln w="12700" cap="flat" cmpd="sng" algn="ctr">
              <a:solidFill>
                <a:schemeClr val="accent6">
                  <a:lumMod val="50000"/>
                </a:scheme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41" name="Chevron 19">
              <a:extLst>
                <a:ext uri="{FF2B5EF4-FFF2-40B4-BE49-F238E27FC236}">
                  <a16:creationId xmlns:a16="http://schemas.microsoft.com/office/drawing/2014/main" id="{FA66BE3E-EC55-7C07-A1E5-6EE65B7B1B1A}"/>
                </a:ext>
              </a:extLst>
            </p:cNvPr>
            <p:cNvSpPr/>
            <p:nvPr/>
          </p:nvSpPr>
          <p:spPr>
            <a:xfrm>
              <a:off x="609600" y="1510437"/>
              <a:ext cx="2057400" cy="756195"/>
            </a:xfrm>
            <a:prstGeom prst="chevron">
              <a:avLst/>
            </a:prstGeom>
            <a:gradFill flip="none" rotWithShape="1">
              <a:gsLst>
                <a:gs pos="50000">
                  <a:srgbClr val="7DFF7D"/>
                </a:gs>
                <a:gs pos="0">
                  <a:srgbClr val="009800"/>
                </a:gs>
                <a:gs pos="100000">
                  <a:srgbClr val="009800"/>
                </a:gs>
              </a:gsLst>
              <a:lin ang="5400000" scaled="1"/>
              <a:tileRect/>
            </a:gradFill>
            <a:ln w="12700" cap="flat" cmpd="sng" algn="ctr">
              <a:solidFill>
                <a:srgbClr val="006600"/>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grpSp>
      <p:cxnSp>
        <p:nvCxnSpPr>
          <p:cNvPr id="42" name="Straight Arrow Connector 41">
            <a:extLst>
              <a:ext uri="{FF2B5EF4-FFF2-40B4-BE49-F238E27FC236}">
                <a16:creationId xmlns:a16="http://schemas.microsoft.com/office/drawing/2014/main" id="{6F58A2E3-CB55-2ED1-036E-FE4C8E642E1E}"/>
              </a:ext>
            </a:extLst>
          </p:cNvPr>
          <p:cNvCxnSpPr>
            <a:cxnSpLocks/>
          </p:cNvCxnSpPr>
          <p:nvPr/>
        </p:nvCxnSpPr>
        <p:spPr>
          <a:xfrm>
            <a:off x="917379" y="4428242"/>
            <a:ext cx="2128762"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42694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ppt_x"/>
                                          </p:val>
                                        </p:tav>
                                        <p:tav tm="100000">
                                          <p:val>
                                            <p:strVal val="#ppt_x"/>
                                          </p:val>
                                        </p:tav>
                                      </p:tavLst>
                                    </p:anim>
                                    <p:anim calcmode="lin" valueType="num">
                                      <p:cBhvr additive="base">
                                        <p:cTn id="3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heel(1)">
                                      <p:cBhvr>
                                        <p:cTn id="43" dur="2000"/>
                                        <p:tgtEl>
                                          <p:spTgt spid="36"/>
                                        </p:tgtEl>
                                      </p:cBhvr>
                                    </p:animEffect>
                                  </p:childTnLst>
                                </p:cTn>
                              </p:par>
                              <p:par>
                                <p:cTn id="44" presetID="6" presetClass="emph" presetSubtype="0" fill="hold" grpId="1" nodeType="withEffect">
                                  <p:stCondLst>
                                    <p:cond delay="0"/>
                                  </p:stCondLst>
                                  <p:childTnLst>
                                    <p:animScale>
                                      <p:cBhvr>
                                        <p:cTn id="45" dur="2000" fill="hold"/>
                                        <p:tgtEl>
                                          <p:spTgt spid="10"/>
                                        </p:tgtEl>
                                      </p:cBhvr>
                                      <p:by x="150000" y="150000"/>
                                    </p:animScale>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heel(1)">
                                      <p:cBhvr>
                                        <p:cTn id="50" dur="2000"/>
                                        <p:tgtEl>
                                          <p:spTgt spid="37"/>
                                        </p:tgtEl>
                                      </p:cBhvr>
                                    </p:animEffect>
                                  </p:childTnLst>
                                </p:cTn>
                              </p:par>
                              <p:par>
                                <p:cTn id="51" presetID="6" presetClass="emph" presetSubtype="0" fill="hold" grpId="1" nodeType="withEffect">
                                  <p:stCondLst>
                                    <p:cond delay="0"/>
                                  </p:stCondLst>
                                  <p:childTnLst>
                                    <p:animScale>
                                      <p:cBhvr>
                                        <p:cTn id="52" dur="2000" fill="hold"/>
                                        <p:tgtEl>
                                          <p:spTgt spid="8"/>
                                        </p:tgtEl>
                                      </p:cBhvr>
                                      <p:by x="150000" y="150000"/>
                                    </p:animScale>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left)">
                                      <p:cBhvr>
                                        <p:cTn id="6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34" grpId="0" animBg="1"/>
      <p:bldP spid="36" grpId="0" animBg="1"/>
      <p:bldP spid="3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2ABE5D-0F13-C92C-EB66-5FC64606D01E}"/>
              </a:ext>
            </a:extLst>
          </p:cNvPr>
          <p:cNvGrpSpPr/>
          <p:nvPr/>
        </p:nvGrpSpPr>
        <p:grpSpPr>
          <a:xfrm>
            <a:off x="4980878" y="2097012"/>
            <a:ext cx="2230244" cy="2743200"/>
            <a:chOff x="959005" y="981307"/>
            <a:chExt cx="2230244" cy="2743200"/>
          </a:xfrm>
        </p:grpSpPr>
        <p:sp>
          <p:nvSpPr>
            <p:cNvPr id="2" name="Rectangle 1">
              <a:extLst>
                <a:ext uri="{FF2B5EF4-FFF2-40B4-BE49-F238E27FC236}">
                  <a16:creationId xmlns:a16="http://schemas.microsoft.com/office/drawing/2014/main" id="{BCB329A8-19DF-94D9-7EF4-FFAFF01769BB}"/>
                </a:ext>
              </a:extLst>
            </p:cNvPr>
            <p:cNvSpPr/>
            <p:nvPr/>
          </p:nvSpPr>
          <p:spPr>
            <a:xfrm>
              <a:off x="959005" y="981307"/>
              <a:ext cx="2230244"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C7AC4F-B4F6-915E-CE91-E738FD866A1F}"/>
                </a:ext>
              </a:extLst>
            </p:cNvPr>
            <p:cNvSpPr/>
            <p:nvPr/>
          </p:nvSpPr>
          <p:spPr>
            <a:xfrm>
              <a:off x="959005" y="981307"/>
              <a:ext cx="2230244" cy="59101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Monitoring-ns</a:t>
              </a:r>
            </a:p>
            <a:p>
              <a:pPr algn="ctr"/>
              <a:r>
                <a:rPr lang="en-US" dirty="0" err="1"/>
                <a:t>tier:monitoring</a:t>
              </a:r>
              <a:endParaRPr lang="en-US" dirty="0"/>
            </a:p>
          </p:txBody>
        </p:sp>
      </p:grpSp>
      <p:sp>
        <p:nvSpPr>
          <p:cNvPr id="8" name="Rectangle: Rounded Corners 7">
            <a:extLst>
              <a:ext uri="{FF2B5EF4-FFF2-40B4-BE49-F238E27FC236}">
                <a16:creationId xmlns:a16="http://schemas.microsoft.com/office/drawing/2014/main" id="{A7DCF72A-8A94-AF5D-693D-1C48269FD69A}"/>
              </a:ext>
            </a:extLst>
          </p:cNvPr>
          <p:cNvSpPr/>
          <p:nvPr/>
        </p:nvSpPr>
        <p:spPr>
          <a:xfrm>
            <a:off x="5404624" y="2933354"/>
            <a:ext cx="1371600" cy="1126273"/>
          </a:xfrm>
          <a:prstGeom prst="roundRect">
            <a:avLst/>
          </a:prstGeom>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Pod </a:t>
            </a:r>
            <a:r>
              <a:rPr lang="en-US" dirty="0" err="1"/>
              <a:t>tier:monit</a:t>
            </a:r>
            <a:endParaRPr lang="en-US" dirty="0"/>
          </a:p>
        </p:txBody>
      </p:sp>
      <p:grpSp>
        <p:nvGrpSpPr>
          <p:cNvPr id="23" name="Group 22">
            <a:extLst>
              <a:ext uri="{FF2B5EF4-FFF2-40B4-BE49-F238E27FC236}">
                <a16:creationId xmlns:a16="http://schemas.microsoft.com/office/drawing/2014/main" id="{7E74EB67-1353-F4B3-0709-6B134AA0BC6E}"/>
              </a:ext>
            </a:extLst>
          </p:cNvPr>
          <p:cNvGrpSpPr/>
          <p:nvPr/>
        </p:nvGrpSpPr>
        <p:grpSpPr>
          <a:xfrm>
            <a:off x="9251796" y="2097012"/>
            <a:ext cx="2230244" cy="2743200"/>
            <a:chOff x="6620109" y="981307"/>
            <a:chExt cx="2230244" cy="2743200"/>
          </a:xfrm>
        </p:grpSpPr>
        <p:sp>
          <p:nvSpPr>
            <p:cNvPr id="3" name="Rectangle 2">
              <a:extLst>
                <a:ext uri="{FF2B5EF4-FFF2-40B4-BE49-F238E27FC236}">
                  <a16:creationId xmlns:a16="http://schemas.microsoft.com/office/drawing/2014/main" id="{545AA026-A168-BFD1-CD7B-DB3DE36B51E4}"/>
                </a:ext>
              </a:extLst>
            </p:cNvPr>
            <p:cNvSpPr/>
            <p:nvPr/>
          </p:nvSpPr>
          <p:spPr>
            <a:xfrm>
              <a:off x="6620109" y="981307"/>
              <a:ext cx="2230244"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AE5D746-143E-28A2-B48E-8E8EDA5A1C9F}"/>
                </a:ext>
              </a:extLst>
            </p:cNvPr>
            <p:cNvSpPr/>
            <p:nvPr/>
          </p:nvSpPr>
          <p:spPr>
            <a:xfrm>
              <a:off x="6620109" y="981307"/>
              <a:ext cx="2230244" cy="59101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Database-ns</a:t>
              </a:r>
            </a:p>
          </p:txBody>
        </p:sp>
      </p:grpSp>
      <p:sp>
        <p:nvSpPr>
          <p:cNvPr id="10" name="Rectangle: Rounded Corners 9">
            <a:extLst>
              <a:ext uri="{FF2B5EF4-FFF2-40B4-BE49-F238E27FC236}">
                <a16:creationId xmlns:a16="http://schemas.microsoft.com/office/drawing/2014/main" id="{22D56DB8-8537-E6EA-9AEC-3BFA6E3D1D52}"/>
              </a:ext>
            </a:extLst>
          </p:cNvPr>
          <p:cNvSpPr/>
          <p:nvPr/>
        </p:nvSpPr>
        <p:spPr>
          <a:xfrm>
            <a:off x="9876264" y="3083896"/>
            <a:ext cx="981308" cy="1126273"/>
          </a:xfrm>
          <a:prstGeom prst="roundRect">
            <a:avLst/>
          </a:prstGeom>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Pod </a:t>
            </a:r>
            <a:r>
              <a:rPr lang="en-US" dirty="0" err="1"/>
              <a:t>tier:db</a:t>
            </a:r>
            <a:endParaRPr lang="en-US" dirty="0"/>
          </a:p>
        </p:txBody>
      </p:sp>
      <p:sp>
        <p:nvSpPr>
          <p:cNvPr id="34" name="TextBox 33">
            <a:extLst>
              <a:ext uri="{FF2B5EF4-FFF2-40B4-BE49-F238E27FC236}">
                <a16:creationId xmlns:a16="http://schemas.microsoft.com/office/drawing/2014/main" id="{0F151E1B-9EB9-E229-819D-CAC8225E629A}"/>
              </a:ext>
            </a:extLst>
          </p:cNvPr>
          <p:cNvSpPr txBox="1"/>
          <p:nvPr/>
        </p:nvSpPr>
        <p:spPr>
          <a:xfrm>
            <a:off x="136603" y="535258"/>
            <a:ext cx="4532041" cy="5262979"/>
          </a:xfrm>
          <a:prstGeom prst="rect">
            <a:avLst/>
          </a:prstGeom>
          <a:noFill/>
          <a:ln w="57150">
            <a:solidFill>
              <a:srgbClr val="00B050"/>
            </a:solidFill>
          </a:ln>
        </p:spPr>
        <p:txBody>
          <a:bodyPr wrap="square">
            <a:spAutoFit/>
          </a:bodyPr>
          <a:lstStyle/>
          <a:p>
            <a:r>
              <a:rPr lang="en-US" sz="2800" dirty="0">
                <a:solidFill>
                  <a:schemeClr val="bg1"/>
                </a:solidFill>
              </a:rPr>
              <a:t>spec:</a:t>
            </a:r>
          </a:p>
          <a:p>
            <a:r>
              <a:rPr lang="en-US" sz="2800" dirty="0">
                <a:solidFill>
                  <a:schemeClr val="bg1"/>
                </a:solidFill>
              </a:rPr>
              <a:t>  podSelector:</a:t>
            </a:r>
          </a:p>
          <a:p>
            <a:r>
              <a:rPr lang="en-US" sz="2800" dirty="0">
                <a:solidFill>
                  <a:schemeClr val="bg1"/>
                </a:solidFill>
              </a:rPr>
              <a:t>    matchLabels:</a:t>
            </a:r>
          </a:p>
          <a:p>
            <a:r>
              <a:rPr lang="en-US" sz="2800" dirty="0">
                <a:solidFill>
                  <a:schemeClr val="bg1"/>
                </a:solidFill>
              </a:rPr>
              <a:t>      tier: </a:t>
            </a:r>
            <a:r>
              <a:rPr lang="en-US" sz="2800" dirty="0" err="1">
                <a:solidFill>
                  <a:schemeClr val="bg1"/>
                </a:solidFill>
              </a:rPr>
              <a:t>db</a:t>
            </a:r>
            <a:endParaRPr lang="en-US" sz="2800" dirty="0">
              <a:solidFill>
                <a:schemeClr val="bg1"/>
              </a:solidFill>
            </a:endParaRPr>
          </a:p>
          <a:p>
            <a:r>
              <a:rPr lang="en-US" sz="2800" dirty="0">
                <a:solidFill>
                  <a:schemeClr val="bg1"/>
                </a:solidFill>
              </a:rPr>
              <a:t>  </a:t>
            </a:r>
            <a:r>
              <a:rPr lang="en-US" sz="2800" dirty="0" err="1">
                <a:solidFill>
                  <a:schemeClr val="bg1"/>
                </a:solidFill>
              </a:rPr>
              <a:t>policyTypes</a:t>
            </a:r>
            <a:r>
              <a:rPr lang="en-US" sz="2800" dirty="0">
                <a:solidFill>
                  <a:schemeClr val="bg1"/>
                </a:solidFill>
              </a:rPr>
              <a:t>:</a:t>
            </a:r>
          </a:p>
          <a:p>
            <a:r>
              <a:rPr lang="en-US" sz="2800" dirty="0">
                <a:solidFill>
                  <a:schemeClr val="bg1"/>
                </a:solidFill>
              </a:rPr>
              <a:t>    - Ingress</a:t>
            </a:r>
          </a:p>
          <a:p>
            <a:r>
              <a:rPr lang="en-US" sz="2800" dirty="0">
                <a:solidFill>
                  <a:schemeClr val="bg1"/>
                </a:solidFill>
              </a:rPr>
              <a:t>  ingress:</a:t>
            </a:r>
          </a:p>
          <a:p>
            <a:r>
              <a:rPr lang="en-US" sz="2800" dirty="0">
                <a:solidFill>
                  <a:schemeClr val="bg1"/>
                </a:solidFill>
              </a:rPr>
              <a:t>    - from:</a:t>
            </a:r>
          </a:p>
          <a:p>
            <a:r>
              <a:rPr lang="en-US" sz="2800" dirty="0">
                <a:solidFill>
                  <a:schemeClr val="bg1"/>
                </a:solidFill>
              </a:rPr>
              <a:t>        - namespaceSelector:</a:t>
            </a:r>
          </a:p>
          <a:p>
            <a:r>
              <a:rPr lang="en-US" sz="2800" dirty="0">
                <a:solidFill>
                  <a:schemeClr val="bg1"/>
                </a:solidFill>
              </a:rPr>
              <a:t>             matchLabels:</a:t>
            </a:r>
          </a:p>
          <a:p>
            <a:r>
              <a:rPr lang="en-US" sz="2800" dirty="0">
                <a:solidFill>
                  <a:schemeClr val="bg1"/>
                </a:solidFill>
              </a:rPr>
              <a:t>                tier: monitoring</a:t>
            </a:r>
          </a:p>
          <a:p>
            <a:r>
              <a:rPr lang="en-US" sz="2800" dirty="0">
                <a:solidFill>
                  <a:schemeClr val="bg1"/>
                </a:solidFill>
              </a:rPr>
              <a:t>          </a:t>
            </a:r>
          </a:p>
        </p:txBody>
      </p:sp>
      <p:sp>
        <p:nvSpPr>
          <p:cNvPr id="36" name="Rectangle: Rounded Corners 35">
            <a:extLst>
              <a:ext uri="{FF2B5EF4-FFF2-40B4-BE49-F238E27FC236}">
                <a16:creationId xmlns:a16="http://schemas.microsoft.com/office/drawing/2014/main" id="{B3F52A42-AECB-81CE-3CAE-06FB80BD2BBF}"/>
              </a:ext>
            </a:extLst>
          </p:cNvPr>
          <p:cNvSpPr/>
          <p:nvPr/>
        </p:nvSpPr>
        <p:spPr>
          <a:xfrm>
            <a:off x="494371" y="1809286"/>
            <a:ext cx="1579755" cy="551984"/>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E78781CC-B920-2EE5-B163-8F6A3BD0A744}"/>
              </a:ext>
            </a:extLst>
          </p:cNvPr>
          <p:cNvSpPr/>
          <p:nvPr/>
        </p:nvSpPr>
        <p:spPr>
          <a:xfrm>
            <a:off x="1284247" y="4792135"/>
            <a:ext cx="2640981" cy="551984"/>
          </a:xfrm>
          <a:prstGeom prst="roundRect">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40D38ECB-4AF2-5051-CD8D-1120D0FDE50F}"/>
              </a:ext>
            </a:extLst>
          </p:cNvPr>
          <p:cNvGrpSpPr/>
          <p:nvPr/>
        </p:nvGrpSpPr>
        <p:grpSpPr>
          <a:xfrm>
            <a:off x="7211122" y="3496490"/>
            <a:ext cx="2665142" cy="239752"/>
            <a:chOff x="609600" y="1510437"/>
            <a:chExt cx="5610224" cy="756195"/>
          </a:xfrm>
        </p:grpSpPr>
        <p:sp>
          <p:nvSpPr>
            <p:cNvPr id="39" name="Chevron 2">
              <a:extLst>
                <a:ext uri="{FF2B5EF4-FFF2-40B4-BE49-F238E27FC236}">
                  <a16:creationId xmlns:a16="http://schemas.microsoft.com/office/drawing/2014/main" id="{1D667B12-E817-0A20-1B7C-1763673AA1F3}"/>
                </a:ext>
              </a:extLst>
            </p:cNvPr>
            <p:cNvSpPr/>
            <p:nvPr/>
          </p:nvSpPr>
          <p:spPr>
            <a:xfrm>
              <a:off x="4162424" y="1510437"/>
              <a:ext cx="2057400" cy="756195"/>
            </a:xfrm>
            <a:prstGeom prst="chevron">
              <a:avLst/>
            </a:prstGeom>
            <a:gradFill flip="none" rotWithShape="1">
              <a:gsLst>
                <a:gs pos="0">
                  <a:srgbClr val="A61108"/>
                </a:gs>
                <a:gs pos="50000">
                  <a:srgbClr val="DA465B"/>
                </a:gs>
                <a:gs pos="100000">
                  <a:srgbClr val="A61108"/>
                </a:gs>
              </a:gsLst>
              <a:lin ang="5400000" scaled="1"/>
              <a:tileRect/>
            </a:gradFill>
            <a:ln w="12700" cap="flat" cmpd="sng" algn="ctr">
              <a:solidFill>
                <a:srgbClr val="C0504D">
                  <a:lumMod val="50000"/>
                </a:srgb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40" name="Chevron 17">
              <a:extLst>
                <a:ext uri="{FF2B5EF4-FFF2-40B4-BE49-F238E27FC236}">
                  <a16:creationId xmlns:a16="http://schemas.microsoft.com/office/drawing/2014/main" id="{FAC0A55C-DAF2-D5F8-4A8D-4379FC243FD5}"/>
                </a:ext>
              </a:extLst>
            </p:cNvPr>
            <p:cNvSpPr/>
            <p:nvPr/>
          </p:nvSpPr>
          <p:spPr>
            <a:xfrm>
              <a:off x="2386012" y="1510437"/>
              <a:ext cx="2057400" cy="756195"/>
            </a:xfrm>
            <a:prstGeom prst="chevron">
              <a:avLst/>
            </a:prstGeom>
            <a:gradFill flip="none" rotWithShape="1">
              <a:gsLst>
                <a:gs pos="50000">
                  <a:srgbClr val="F8C766">
                    <a:lumMod val="93000"/>
                    <a:lumOff val="7000"/>
                  </a:srgbClr>
                </a:gs>
                <a:gs pos="0">
                  <a:srgbClr val="E49B0A"/>
                </a:gs>
                <a:gs pos="100000">
                  <a:srgbClr val="E49B0A"/>
                </a:gs>
              </a:gsLst>
              <a:lin ang="5400000" scaled="1"/>
              <a:tileRect/>
            </a:gradFill>
            <a:ln w="12700" cap="flat" cmpd="sng" algn="ctr">
              <a:solidFill>
                <a:schemeClr val="accent6">
                  <a:lumMod val="50000"/>
                </a:scheme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41" name="Chevron 19">
              <a:extLst>
                <a:ext uri="{FF2B5EF4-FFF2-40B4-BE49-F238E27FC236}">
                  <a16:creationId xmlns:a16="http://schemas.microsoft.com/office/drawing/2014/main" id="{FA66BE3E-EC55-7C07-A1E5-6EE65B7B1B1A}"/>
                </a:ext>
              </a:extLst>
            </p:cNvPr>
            <p:cNvSpPr/>
            <p:nvPr/>
          </p:nvSpPr>
          <p:spPr>
            <a:xfrm>
              <a:off x="609600" y="1510437"/>
              <a:ext cx="2057400" cy="756195"/>
            </a:xfrm>
            <a:prstGeom prst="chevron">
              <a:avLst/>
            </a:prstGeom>
            <a:gradFill flip="none" rotWithShape="1">
              <a:gsLst>
                <a:gs pos="50000">
                  <a:srgbClr val="7DFF7D"/>
                </a:gs>
                <a:gs pos="0">
                  <a:srgbClr val="009800"/>
                </a:gs>
                <a:gs pos="100000">
                  <a:srgbClr val="009800"/>
                </a:gs>
              </a:gsLst>
              <a:lin ang="5400000" scaled="1"/>
              <a:tileRect/>
            </a:gradFill>
            <a:ln w="12700" cap="flat" cmpd="sng" algn="ctr">
              <a:solidFill>
                <a:srgbClr val="006600"/>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grpSp>
      <p:cxnSp>
        <p:nvCxnSpPr>
          <p:cNvPr id="4" name="Straight Arrow Connector 3">
            <a:extLst>
              <a:ext uri="{FF2B5EF4-FFF2-40B4-BE49-F238E27FC236}">
                <a16:creationId xmlns:a16="http://schemas.microsoft.com/office/drawing/2014/main" id="{3D256EBE-4A94-22F1-072A-1894625F1350}"/>
              </a:ext>
            </a:extLst>
          </p:cNvPr>
          <p:cNvCxnSpPr>
            <a:cxnSpLocks/>
          </p:cNvCxnSpPr>
          <p:nvPr/>
        </p:nvCxnSpPr>
        <p:spPr>
          <a:xfrm>
            <a:off x="1095799" y="4394788"/>
            <a:ext cx="3063606"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6" name="Rectangle: Rounded Corners 5">
            <a:extLst>
              <a:ext uri="{FF2B5EF4-FFF2-40B4-BE49-F238E27FC236}">
                <a16:creationId xmlns:a16="http://schemas.microsoft.com/office/drawing/2014/main" id="{4D0482CB-AC6D-520A-7FFE-B66AA060A2A1}"/>
              </a:ext>
            </a:extLst>
          </p:cNvPr>
          <p:cNvSpPr/>
          <p:nvPr/>
        </p:nvSpPr>
        <p:spPr>
          <a:xfrm>
            <a:off x="5274527" y="2412035"/>
            <a:ext cx="1806497" cy="275992"/>
          </a:xfrm>
          <a:prstGeom prst="roundRect">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A2C3D2E9-B092-93B4-F4B2-02215EE5AD86}"/>
              </a:ext>
            </a:extLst>
          </p:cNvPr>
          <p:cNvSpPr/>
          <p:nvPr/>
        </p:nvSpPr>
        <p:spPr>
          <a:xfrm>
            <a:off x="972013" y="3963731"/>
            <a:ext cx="3289610" cy="1380386"/>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2A56D90-180F-E326-DB74-6D87EA1213D6}"/>
              </a:ext>
            </a:extLst>
          </p:cNvPr>
          <p:cNvSpPr/>
          <p:nvPr/>
        </p:nvSpPr>
        <p:spPr>
          <a:xfrm>
            <a:off x="3499851" y="0"/>
            <a:ext cx="8692149" cy="20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u="sng" dirty="0">
                <a:solidFill>
                  <a:schemeClr val="bg1"/>
                </a:solidFill>
              </a:rPr>
              <a:t>NetworkPolicy applies on 3 things:-</a:t>
            </a:r>
          </a:p>
          <a:p>
            <a:endParaRPr lang="en-US" sz="2000" dirty="0">
              <a:solidFill>
                <a:schemeClr val="bg1"/>
              </a:solidFill>
            </a:endParaRPr>
          </a:p>
          <a:p>
            <a:pPr marL="342900" indent="-342900">
              <a:buFont typeface="Wingdings" panose="05000000000000000000" pitchFamily="2" charset="2"/>
              <a:buChar char="Ø"/>
            </a:pPr>
            <a:r>
              <a:rPr lang="en-US" sz="2000" b="1" dirty="0">
                <a:solidFill>
                  <a:schemeClr val="accent2"/>
                </a:solidFill>
              </a:rPr>
              <a:t>IP block</a:t>
            </a:r>
            <a:r>
              <a:rPr lang="en-US" sz="2000" dirty="0">
                <a:solidFill>
                  <a:schemeClr val="bg1"/>
                </a:solidFill>
              </a:rPr>
              <a:t>:  Creates ingress/egress based on IP blocks (CIDR).</a:t>
            </a:r>
          </a:p>
          <a:p>
            <a:pPr marL="342900" indent="-342900">
              <a:buFont typeface="Wingdings" panose="05000000000000000000" pitchFamily="2" charset="2"/>
              <a:buChar char="Ø"/>
            </a:pPr>
            <a:r>
              <a:rPr lang="en-US" sz="2000" b="1" dirty="0">
                <a:solidFill>
                  <a:schemeClr val="accent2"/>
                </a:solidFill>
              </a:rPr>
              <a:t>Pods</a:t>
            </a:r>
            <a:r>
              <a:rPr lang="en-US" sz="2000" dirty="0">
                <a:solidFill>
                  <a:schemeClr val="bg1"/>
                </a:solidFill>
              </a:rPr>
              <a:t>: (podSelector) </a:t>
            </a:r>
            <a:r>
              <a:rPr lang="en-US" sz="2000" dirty="0">
                <a:solidFill>
                  <a:schemeClr val="bg1"/>
                </a:solidFill>
                <a:sym typeface="Wingdings" panose="05000000000000000000" pitchFamily="2" charset="2"/>
              </a:rPr>
              <a:t> </a:t>
            </a:r>
            <a:r>
              <a:rPr lang="en-US" sz="2000" dirty="0">
                <a:solidFill>
                  <a:schemeClr val="bg1"/>
                </a:solidFill>
              </a:rPr>
              <a:t>egress/ingress rules based on Pods labels and selectors.</a:t>
            </a:r>
          </a:p>
          <a:p>
            <a:pPr marL="342900" indent="-342900">
              <a:buFont typeface="Wingdings" panose="05000000000000000000" pitchFamily="2" charset="2"/>
              <a:buChar char="Ø"/>
            </a:pPr>
            <a:r>
              <a:rPr lang="en-US" sz="2000" b="1" dirty="0">
                <a:solidFill>
                  <a:schemeClr val="accent2"/>
                </a:solidFill>
              </a:rPr>
              <a:t>Namespaces</a:t>
            </a:r>
            <a:r>
              <a:rPr lang="en-US" sz="2000" dirty="0">
                <a:solidFill>
                  <a:schemeClr val="bg1"/>
                </a:solidFill>
              </a:rPr>
              <a:t>:  (namespaceSelector) to grant access to specific namespace.</a:t>
            </a:r>
          </a:p>
        </p:txBody>
      </p:sp>
      <p:cxnSp>
        <p:nvCxnSpPr>
          <p:cNvPr id="16" name="Connector: Curved 15">
            <a:extLst>
              <a:ext uri="{FF2B5EF4-FFF2-40B4-BE49-F238E27FC236}">
                <a16:creationId xmlns:a16="http://schemas.microsoft.com/office/drawing/2014/main" id="{4F473A92-3139-B9E6-1EBF-12203B981380}"/>
              </a:ext>
            </a:extLst>
          </p:cNvPr>
          <p:cNvCxnSpPr>
            <a:cxnSpLocks/>
          </p:cNvCxnSpPr>
          <p:nvPr/>
        </p:nvCxnSpPr>
        <p:spPr>
          <a:xfrm rot="5400000" flipH="1" flipV="1">
            <a:off x="3519058" y="3149473"/>
            <a:ext cx="2109174" cy="1344729"/>
          </a:xfrm>
          <a:prstGeom prst="curvedConnector3">
            <a:avLst>
              <a:gd name="adj1" fmla="val 23183"/>
            </a:avLst>
          </a:prstGeom>
          <a:ln w="57150">
            <a:solidFill>
              <a:schemeClr val="accent6"/>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136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500"/>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7" dur="500"/>
                                        <p:tgtEl>
                                          <p:spTgt spid="5">
                                            <p:txEl>
                                              <p:pRg st="2" end="2"/>
                                            </p:txEl>
                                          </p:spTgt>
                                        </p:tgtEl>
                                        <p:attrNameLst>
                                          <p:attrName>ppt_y</p:attrName>
                                        </p:attrNameLst>
                                      </p:cBhvr>
                                      <p:tavLst>
                                        <p:tav tm="0">
                                          <p:val>
                                            <p:strVal val="ppt_y"/>
                                          </p:val>
                                        </p:tav>
                                        <p:tav tm="100000">
                                          <p:val>
                                            <p:strVal val="0-ppt_h/2"/>
                                          </p:val>
                                        </p:tav>
                                      </p:tavLst>
                                    </p:anim>
                                    <p:set>
                                      <p:cBhvr>
                                        <p:cTn id="8" dur="1" fill="hold">
                                          <p:stCondLst>
                                            <p:cond delay="499"/>
                                          </p:stCondLst>
                                        </p:cTn>
                                        <p:tgtEl>
                                          <p:spTgt spid="5">
                                            <p:txEl>
                                              <p:pRg st="2" end="2"/>
                                            </p:txEl>
                                          </p:spTgt>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1" dur="500"/>
                                        <p:tgtEl>
                                          <p:spTgt spid="5">
                                            <p:txEl>
                                              <p:pRg st="3" end="3"/>
                                            </p:txEl>
                                          </p:spTgt>
                                        </p:tgtEl>
                                        <p:attrNameLst>
                                          <p:attrName>ppt_y</p:attrName>
                                        </p:attrNameLst>
                                      </p:cBhvr>
                                      <p:tavLst>
                                        <p:tav tm="0">
                                          <p:val>
                                            <p:strVal val="ppt_y"/>
                                          </p:val>
                                        </p:tav>
                                        <p:tav tm="100000">
                                          <p:val>
                                            <p:strVal val="1+ppt_h/2"/>
                                          </p:val>
                                        </p:tav>
                                      </p:tavLst>
                                    </p:anim>
                                    <p:set>
                                      <p:cBhvr>
                                        <p:cTn id="12" dur="1" fill="hold">
                                          <p:stCondLst>
                                            <p:cond delay="499"/>
                                          </p:stCondLst>
                                        </p:cTn>
                                        <p:tgtEl>
                                          <p:spTgt spid="5">
                                            <p:txEl>
                                              <p:pRg st="3" end="3"/>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xit" presetSubtype="2" fill="hold" grpId="0" nodeType="clickEffect">
                                  <p:stCondLst>
                                    <p:cond delay="0"/>
                                  </p:stCondLst>
                                  <p:childTnLst>
                                    <p:anim calcmode="lin" valueType="num">
                                      <p:cBhvr additive="base">
                                        <p:cTn id="16" dur="500"/>
                                        <p:tgtEl>
                                          <p:spTgt spid="5">
                                            <p:txEl>
                                              <p:pRg st="0" end="0"/>
                                            </p:txEl>
                                          </p:spTgt>
                                        </p:tgtEl>
                                        <p:attrNameLst>
                                          <p:attrName>ppt_x</p:attrName>
                                        </p:attrNameLst>
                                      </p:cBhvr>
                                      <p:tavLst>
                                        <p:tav tm="0">
                                          <p:val>
                                            <p:strVal val="ppt_x"/>
                                          </p:val>
                                        </p:tav>
                                        <p:tav tm="100000">
                                          <p:val>
                                            <p:strVal val="1+ppt_w/2"/>
                                          </p:val>
                                        </p:tav>
                                      </p:tavLst>
                                    </p:anim>
                                    <p:anim calcmode="lin" valueType="num">
                                      <p:cBhvr additive="base">
                                        <p:cTn id="17" dur="500"/>
                                        <p:tgtEl>
                                          <p:spTgt spid="5">
                                            <p:txEl>
                                              <p:pRg st="0" end="0"/>
                                            </p:txEl>
                                          </p:spTgt>
                                        </p:tgtEl>
                                        <p:attrNameLst>
                                          <p:attrName>ppt_y</p:attrName>
                                        </p:attrNameLst>
                                      </p:cBhvr>
                                      <p:tavLst>
                                        <p:tav tm="0">
                                          <p:val>
                                            <p:strVal val="ppt_y"/>
                                          </p:val>
                                        </p:tav>
                                        <p:tav tm="100000">
                                          <p:val>
                                            <p:strVal val="ppt_y"/>
                                          </p:val>
                                        </p:tav>
                                      </p:tavLst>
                                    </p:anim>
                                    <p:set>
                                      <p:cBhvr>
                                        <p:cTn id="18" dur="1" fill="hold">
                                          <p:stCondLst>
                                            <p:cond delay="499"/>
                                          </p:stCondLst>
                                        </p:cTn>
                                        <p:tgtEl>
                                          <p:spTgt spid="5">
                                            <p:txEl>
                                              <p:pRg st="0" end="0"/>
                                            </p:txEl>
                                          </p:spTgt>
                                        </p:tgtEl>
                                        <p:attrNameLst>
                                          <p:attrName>style.visibility</p:attrName>
                                        </p:attrNameLst>
                                      </p:cBhvr>
                                      <p:to>
                                        <p:strVal val="hidden"/>
                                      </p:to>
                                    </p:set>
                                  </p:childTnLst>
                                </p:cTn>
                              </p:par>
                              <p:par>
                                <p:cTn id="19" presetID="2" presetClass="exit" presetSubtype="4" fill="hold" grpId="0" nodeType="withEffect">
                                  <p:stCondLst>
                                    <p:cond delay="0"/>
                                  </p:stCondLst>
                                  <p:childTnLst>
                                    <p:anim calcmode="lin" valueType="num">
                                      <p:cBhvr additive="base">
                                        <p:cTn id="20" dur="500"/>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1" dur="500"/>
                                        <p:tgtEl>
                                          <p:spTgt spid="5">
                                            <p:txEl>
                                              <p:pRg st="2" end="2"/>
                                            </p:txEl>
                                          </p:spTgt>
                                        </p:tgtEl>
                                        <p:attrNameLst>
                                          <p:attrName>ppt_y</p:attrName>
                                        </p:attrNameLst>
                                      </p:cBhvr>
                                      <p:tavLst>
                                        <p:tav tm="0">
                                          <p:val>
                                            <p:strVal val="ppt_y"/>
                                          </p:val>
                                        </p:tav>
                                        <p:tav tm="100000">
                                          <p:val>
                                            <p:strVal val="1+ppt_h/2"/>
                                          </p:val>
                                        </p:tav>
                                      </p:tavLst>
                                    </p:anim>
                                    <p:set>
                                      <p:cBhvr>
                                        <p:cTn id="22" dur="1" fill="hold">
                                          <p:stCondLst>
                                            <p:cond delay="499"/>
                                          </p:stCondLst>
                                        </p:cTn>
                                        <p:tgtEl>
                                          <p:spTgt spid="5">
                                            <p:txEl>
                                              <p:pRg st="2" end="2"/>
                                            </p:txEl>
                                          </p:spTgt>
                                        </p:tgtEl>
                                        <p:attrNameLst>
                                          <p:attrName>style.visibility</p:attrName>
                                        </p:attrNameLst>
                                      </p:cBhvr>
                                      <p:to>
                                        <p:strVal val="hidden"/>
                                      </p:to>
                                    </p:set>
                                  </p:childTnLst>
                                </p:cTn>
                              </p:par>
                              <p:par>
                                <p:cTn id="23" presetID="2" presetClass="exit" presetSubtype="4" fill="hold" grpId="0" nodeType="withEffect">
                                  <p:stCondLst>
                                    <p:cond delay="0"/>
                                  </p:stCondLst>
                                  <p:childTnLst>
                                    <p:anim calcmode="lin" valueType="num">
                                      <p:cBhvr additive="base">
                                        <p:cTn id="24" dur="500"/>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5" dur="500"/>
                                        <p:tgtEl>
                                          <p:spTgt spid="5">
                                            <p:txEl>
                                              <p:pRg st="3" end="3"/>
                                            </p:txEl>
                                          </p:spTgt>
                                        </p:tgtEl>
                                        <p:attrNameLst>
                                          <p:attrName>ppt_y</p:attrName>
                                        </p:attrNameLst>
                                      </p:cBhvr>
                                      <p:tavLst>
                                        <p:tav tm="0">
                                          <p:val>
                                            <p:strVal val="ppt_y"/>
                                          </p:val>
                                        </p:tav>
                                        <p:tav tm="100000">
                                          <p:val>
                                            <p:strVal val="1+ppt_h/2"/>
                                          </p:val>
                                        </p:tav>
                                      </p:tavLst>
                                    </p:anim>
                                    <p:set>
                                      <p:cBhvr>
                                        <p:cTn id="26" dur="1" fill="hold">
                                          <p:stCondLst>
                                            <p:cond delay="499"/>
                                          </p:stCondLst>
                                        </p:cTn>
                                        <p:tgtEl>
                                          <p:spTgt spid="5">
                                            <p:txEl>
                                              <p:pRg st="3" end="3"/>
                                            </p:txEl>
                                          </p:spTgt>
                                        </p:tgtEl>
                                        <p:attrNameLst>
                                          <p:attrName>style.visibility</p:attrName>
                                        </p:attrNameLst>
                                      </p:cBhvr>
                                      <p:to>
                                        <p:strVal val="hidden"/>
                                      </p:to>
                                    </p:set>
                                  </p:childTnLst>
                                </p:cTn>
                              </p:par>
                              <p:par>
                                <p:cTn id="27" presetID="2" presetClass="exit" presetSubtype="4" fill="hold" grpId="0" nodeType="withEffect">
                                  <p:stCondLst>
                                    <p:cond delay="0"/>
                                  </p:stCondLst>
                                  <p:childTnLst>
                                    <p:anim calcmode="lin" valueType="num">
                                      <p:cBhvr additive="base">
                                        <p:cTn id="28" dur="500"/>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9" dur="500"/>
                                        <p:tgtEl>
                                          <p:spTgt spid="5">
                                            <p:txEl>
                                              <p:pRg st="4" end="4"/>
                                            </p:txEl>
                                          </p:spTgt>
                                        </p:tgtEl>
                                        <p:attrNameLst>
                                          <p:attrName>ppt_y</p:attrName>
                                        </p:attrNameLst>
                                      </p:cBhvr>
                                      <p:tavLst>
                                        <p:tav tm="0">
                                          <p:val>
                                            <p:strVal val="ppt_y"/>
                                          </p:val>
                                        </p:tav>
                                        <p:tav tm="100000">
                                          <p:val>
                                            <p:strVal val="1+ppt_h/2"/>
                                          </p:val>
                                        </p:tav>
                                      </p:tavLst>
                                    </p:anim>
                                    <p:set>
                                      <p:cBhvr>
                                        <p:cTn id="30" dur="1" fill="hold">
                                          <p:stCondLst>
                                            <p:cond delay="499"/>
                                          </p:stCondLst>
                                        </p:cTn>
                                        <p:tgtEl>
                                          <p:spTgt spid="5">
                                            <p:txEl>
                                              <p:pRg st="4" end="4"/>
                                            </p:txEl>
                                          </p:spTgt>
                                        </p:tgtEl>
                                        <p:attrNameLst>
                                          <p:attrName>style.visibility</p:attrName>
                                        </p:attrNameLst>
                                      </p:cBhvr>
                                      <p:to>
                                        <p:strVal val="hidden"/>
                                      </p:to>
                                    </p:set>
                                  </p:childTnLst>
                                </p:cTn>
                              </p:par>
                              <p:par>
                                <p:cTn id="31" presetID="2" presetClass="exit" presetSubtype="4" fill="hold" grpId="0" nodeType="withEffect">
                                  <p:stCondLst>
                                    <p:cond delay="0"/>
                                  </p:stCondLst>
                                  <p:childTnLst>
                                    <p:anim calcmode="lin" valueType="num">
                                      <p:cBhvr additive="base">
                                        <p:cTn id="32" dur="500"/>
                                        <p:tgtEl>
                                          <p:spTgt spid="5">
                                            <p:bg/>
                                          </p:spTgt>
                                        </p:tgtEl>
                                        <p:attrNameLst>
                                          <p:attrName>ppt_x</p:attrName>
                                        </p:attrNameLst>
                                      </p:cBhvr>
                                      <p:tavLst>
                                        <p:tav tm="0">
                                          <p:val>
                                            <p:strVal val="ppt_x"/>
                                          </p:val>
                                        </p:tav>
                                        <p:tav tm="100000">
                                          <p:val>
                                            <p:strVal val="ppt_x"/>
                                          </p:val>
                                        </p:tav>
                                      </p:tavLst>
                                    </p:anim>
                                    <p:anim calcmode="lin" valueType="num">
                                      <p:cBhvr additive="base">
                                        <p:cTn id="33" dur="500"/>
                                        <p:tgtEl>
                                          <p:spTgt spid="5">
                                            <p:bg/>
                                          </p:spTgt>
                                        </p:tgtEl>
                                        <p:attrNameLst>
                                          <p:attrName>ppt_y</p:attrName>
                                        </p:attrNameLst>
                                      </p:cBhvr>
                                      <p:tavLst>
                                        <p:tav tm="0">
                                          <p:val>
                                            <p:strVal val="ppt_y"/>
                                          </p:val>
                                        </p:tav>
                                        <p:tav tm="100000">
                                          <p:val>
                                            <p:strVal val="1+ppt_h/2"/>
                                          </p:val>
                                        </p:tav>
                                      </p:tavLst>
                                    </p:anim>
                                    <p:set>
                                      <p:cBhvr>
                                        <p:cTn id="34" dur="1" fill="hold">
                                          <p:stCondLst>
                                            <p:cond delay="499"/>
                                          </p:stCondLst>
                                        </p:cTn>
                                        <p:tgtEl>
                                          <p:spTgt spid="5">
                                            <p:bg/>
                                          </p:spTgt>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1000"/>
                                        <p:tgtEl>
                                          <p:spTgt spid="32"/>
                                        </p:tgtEl>
                                      </p:cBhvr>
                                    </p:animEffect>
                                    <p:anim calcmode="lin" valueType="num">
                                      <p:cBhvr>
                                        <p:cTn id="47" dur="1000" fill="hold"/>
                                        <p:tgtEl>
                                          <p:spTgt spid="32"/>
                                        </p:tgtEl>
                                        <p:attrNameLst>
                                          <p:attrName>ppt_x</p:attrName>
                                        </p:attrNameLst>
                                      </p:cBhvr>
                                      <p:tavLst>
                                        <p:tav tm="0">
                                          <p:val>
                                            <p:strVal val="#ppt_x"/>
                                          </p:val>
                                        </p:tav>
                                        <p:tav tm="100000">
                                          <p:val>
                                            <p:strVal val="#ppt_x"/>
                                          </p:val>
                                        </p:tav>
                                      </p:tavLst>
                                    </p:anim>
                                    <p:anim calcmode="lin" valueType="num">
                                      <p:cBhvr>
                                        <p:cTn id="48" dur="1000" fill="hold"/>
                                        <p:tgtEl>
                                          <p:spTgt spid="32"/>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0"/>
                                        <p:tgtEl>
                                          <p:spTgt spid="23"/>
                                        </p:tgtEl>
                                      </p:cBhvr>
                                    </p:animEffect>
                                    <p:anim calcmode="lin" valueType="num">
                                      <p:cBhvr>
                                        <p:cTn id="52" dur="1000" fill="hold"/>
                                        <p:tgtEl>
                                          <p:spTgt spid="23"/>
                                        </p:tgtEl>
                                        <p:attrNameLst>
                                          <p:attrName>ppt_x</p:attrName>
                                        </p:attrNameLst>
                                      </p:cBhvr>
                                      <p:tavLst>
                                        <p:tav tm="0">
                                          <p:val>
                                            <p:strVal val="#ppt_x"/>
                                          </p:val>
                                        </p:tav>
                                        <p:tav tm="100000">
                                          <p:val>
                                            <p:strVal val="#ppt_x"/>
                                          </p:val>
                                        </p:tav>
                                      </p:tavLst>
                                    </p:anim>
                                    <p:anim calcmode="lin" valueType="num">
                                      <p:cBhvr>
                                        <p:cTn id="53" dur="1000" fill="hold"/>
                                        <p:tgtEl>
                                          <p:spTgt spid="23"/>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1000"/>
                                        <p:tgtEl>
                                          <p:spTgt spid="38"/>
                                        </p:tgtEl>
                                      </p:cBhvr>
                                    </p:animEffect>
                                    <p:anim calcmode="lin" valueType="num">
                                      <p:cBhvr>
                                        <p:cTn id="57" dur="1000" fill="hold"/>
                                        <p:tgtEl>
                                          <p:spTgt spid="38"/>
                                        </p:tgtEl>
                                        <p:attrNameLst>
                                          <p:attrName>ppt_x</p:attrName>
                                        </p:attrNameLst>
                                      </p:cBhvr>
                                      <p:tavLst>
                                        <p:tav tm="0">
                                          <p:val>
                                            <p:strVal val="#ppt_x"/>
                                          </p:val>
                                        </p:tav>
                                        <p:tav tm="100000">
                                          <p:val>
                                            <p:strVal val="#ppt_x"/>
                                          </p:val>
                                        </p:tav>
                                      </p:tavLst>
                                    </p:anim>
                                    <p:anim calcmode="lin" valueType="num">
                                      <p:cBhvr>
                                        <p:cTn id="58" dur="1000" fill="hold"/>
                                        <p:tgtEl>
                                          <p:spTgt spid="38"/>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1000"/>
                                        <p:tgtEl>
                                          <p:spTgt spid="8"/>
                                        </p:tgtEl>
                                      </p:cBhvr>
                                    </p:animEffect>
                                    <p:anim calcmode="lin" valueType="num">
                                      <p:cBhvr>
                                        <p:cTn id="62" dur="1000" fill="hold"/>
                                        <p:tgtEl>
                                          <p:spTgt spid="8"/>
                                        </p:tgtEl>
                                        <p:attrNameLst>
                                          <p:attrName>ppt_x</p:attrName>
                                        </p:attrNameLst>
                                      </p:cBhvr>
                                      <p:tavLst>
                                        <p:tav tm="0">
                                          <p:val>
                                            <p:strVal val="#ppt_x"/>
                                          </p:val>
                                        </p:tav>
                                        <p:tav tm="100000">
                                          <p:val>
                                            <p:strVal val="#ppt_x"/>
                                          </p:val>
                                        </p:tav>
                                      </p:tavLst>
                                    </p:anim>
                                    <p:anim calcmode="lin" valueType="num">
                                      <p:cBhvr>
                                        <p:cTn id="6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1" presetClass="entr" presetSubtype="1"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wheel(1)">
                                      <p:cBhvr>
                                        <p:cTn id="68" dur="2000"/>
                                        <p:tgtEl>
                                          <p:spTgt spid="36"/>
                                        </p:tgtEl>
                                      </p:cBhvr>
                                    </p:animEffect>
                                  </p:childTnLst>
                                </p:cTn>
                              </p:par>
                              <p:par>
                                <p:cTn id="69" presetID="6" presetClass="emph" presetSubtype="0" autoRev="1" fill="hold" grpId="0" nodeType="withEffect">
                                  <p:stCondLst>
                                    <p:cond delay="0"/>
                                  </p:stCondLst>
                                  <p:childTnLst>
                                    <p:animScale>
                                      <p:cBhvr>
                                        <p:cTn id="70" dur="2000" fill="hold"/>
                                        <p:tgtEl>
                                          <p:spTgt spid="10"/>
                                        </p:tgtEl>
                                      </p:cBhvr>
                                      <p:by x="150000" y="150000"/>
                                    </p:animScale>
                                  </p:childTnLst>
                                </p:cTn>
                              </p:par>
                            </p:childTnLst>
                          </p:cTn>
                        </p:par>
                      </p:childTnLst>
                    </p:cTn>
                  </p:par>
                  <p:par>
                    <p:cTn id="71" fill="hold">
                      <p:stCondLst>
                        <p:cond delay="indefinite"/>
                      </p:stCondLst>
                      <p:childTnLst>
                        <p:par>
                          <p:cTn id="72" fill="hold">
                            <p:stCondLst>
                              <p:cond delay="0"/>
                            </p:stCondLst>
                            <p:childTnLst>
                              <p:par>
                                <p:cTn id="73" presetID="21" presetClass="entr" presetSubtype="1"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wheel(1)">
                                      <p:cBhvr>
                                        <p:cTn id="75" dur="2000"/>
                                        <p:tgtEl>
                                          <p:spTgt spid="11"/>
                                        </p:tgtEl>
                                      </p:cBhvr>
                                    </p:animEffect>
                                  </p:childTnLst>
                                </p:cTn>
                              </p:par>
                            </p:childTnLst>
                          </p:cTn>
                        </p:par>
                        <p:par>
                          <p:cTn id="76" fill="hold">
                            <p:stCondLst>
                              <p:cond delay="2000"/>
                            </p:stCondLst>
                            <p:childTnLst>
                              <p:par>
                                <p:cTn id="77" presetID="22" presetClass="entr" presetSubtype="8" fill="hold" nodeType="after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wipe(left)">
                                      <p:cBhvr>
                                        <p:cTn id="79" dur="500"/>
                                        <p:tgtEl>
                                          <p:spTgt spid="4"/>
                                        </p:tgtEl>
                                      </p:cBhvr>
                                    </p:animEffect>
                                  </p:childTnLst>
                                </p:cTn>
                              </p:par>
                            </p:childTnLst>
                          </p:cTn>
                        </p:par>
                      </p:childTnLst>
                    </p:cTn>
                  </p:par>
                  <p:par>
                    <p:cTn id="80" fill="hold">
                      <p:stCondLst>
                        <p:cond delay="indefinite"/>
                      </p:stCondLst>
                      <p:childTnLst>
                        <p:par>
                          <p:cTn id="81" fill="hold">
                            <p:stCondLst>
                              <p:cond delay="0"/>
                            </p:stCondLst>
                            <p:childTnLst>
                              <p:par>
                                <p:cTn id="82" presetID="21" presetClass="entr" presetSubtype="1" fill="hold" grpId="0" nodeType="click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wheel(1)">
                                      <p:cBhvr>
                                        <p:cTn id="84" dur="2000"/>
                                        <p:tgtEl>
                                          <p:spTgt spid="37"/>
                                        </p:tgtEl>
                                      </p:cBhvr>
                                    </p:animEffect>
                                  </p:childTnLst>
                                </p:cTn>
                              </p:par>
                              <p:par>
                                <p:cTn id="85" presetID="1" presetClass="entr" presetSubtype="0" fill="hold" grpId="1" nodeType="withEffect">
                                  <p:stCondLst>
                                    <p:cond delay="0"/>
                                  </p:stCondLst>
                                  <p:childTnLst>
                                    <p:set>
                                      <p:cBhvr>
                                        <p:cTn id="86" dur="1" fill="hold">
                                          <p:stCondLst>
                                            <p:cond delay="0"/>
                                          </p:stCondLst>
                                        </p:cTn>
                                        <p:tgtEl>
                                          <p:spTgt spid="6"/>
                                        </p:tgtEl>
                                        <p:attrNameLst>
                                          <p:attrName>style.visibility</p:attrName>
                                        </p:attrNameLst>
                                      </p:cBhvr>
                                      <p:to>
                                        <p:strVal val="visible"/>
                                      </p:to>
                                    </p:set>
                                  </p:childTnLst>
                                </p:cTn>
                              </p:par>
                            </p:childTnLst>
                          </p:cTn>
                        </p:par>
                        <p:par>
                          <p:cTn id="87" fill="hold">
                            <p:stCondLst>
                              <p:cond delay="2000"/>
                            </p:stCondLst>
                            <p:childTnLst>
                              <p:par>
                                <p:cTn id="88" presetID="22" presetClass="entr" presetSubtype="4" fill="hold" nodeType="after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wipe(down)">
                                      <p:cBhvr>
                                        <p:cTn id="90" dur="500"/>
                                        <p:tgtEl>
                                          <p:spTgt spid="16"/>
                                        </p:tgtEl>
                                      </p:cBhvr>
                                    </p:animEffect>
                                  </p:childTnLst>
                                </p:cTn>
                              </p:par>
                              <p:par>
                                <p:cTn id="91" presetID="6" presetClass="emph" presetSubtype="0" accel="14000" fill="hold" grpId="0" nodeType="withEffect">
                                  <p:stCondLst>
                                    <p:cond delay="0"/>
                                  </p:stCondLst>
                                  <p:childTnLst>
                                    <p:animScale>
                                      <p:cBhvr>
                                        <p:cTn id="92" dur="2000" fill="hold"/>
                                        <p:tgtEl>
                                          <p:spTgt spid="6"/>
                                        </p:tgtEl>
                                      </p:cBhvr>
                                      <p:by x="150000" y="150000"/>
                                    </p:animScale>
                                  </p:childTnLst>
                                </p:cTn>
                              </p:par>
                            </p:childTnLst>
                          </p:cTn>
                        </p:par>
                      </p:childTnLst>
                    </p:cTn>
                  </p:par>
                  <p:par>
                    <p:cTn id="93" fill="hold">
                      <p:stCondLst>
                        <p:cond delay="indefinite"/>
                      </p:stCondLst>
                      <p:childTnLst>
                        <p:par>
                          <p:cTn id="94" fill="hold">
                            <p:stCondLst>
                              <p:cond delay="0"/>
                            </p:stCondLst>
                            <p:childTnLst>
                              <p:par>
                                <p:cTn id="95" presetID="22" presetClass="entr" presetSubtype="8" repeatCount="indefinite" fill="hold" nodeType="clickEffect">
                                  <p:stCondLst>
                                    <p:cond delay="0"/>
                                  </p:stCondLst>
                                  <p:endCondLst>
                                    <p:cond evt="onNext" delay="0">
                                      <p:tgtEl>
                                        <p:sldTgt/>
                                      </p:tgtEl>
                                    </p:cond>
                                  </p:endCondLst>
                                  <p:childTnLst>
                                    <p:set>
                                      <p:cBhvr>
                                        <p:cTn id="96" dur="1" fill="hold">
                                          <p:stCondLst>
                                            <p:cond delay="0"/>
                                          </p:stCondLst>
                                        </p:cTn>
                                        <p:tgtEl>
                                          <p:spTgt spid="38"/>
                                        </p:tgtEl>
                                        <p:attrNameLst>
                                          <p:attrName>style.visibility</p:attrName>
                                        </p:attrNameLst>
                                      </p:cBhvr>
                                      <p:to>
                                        <p:strVal val="visible"/>
                                      </p:to>
                                    </p:set>
                                    <p:animEffect transition="in" filter="wipe(left)">
                                      <p:cBhvr>
                                        <p:cTn id="9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0" grpId="1" animBg="1"/>
      <p:bldP spid="34" grpId="0" animBg="1"/>
      <p:bldP spid="36" grpId="0" animBg="1"/>
      <p:bldP spid="37" grpId="0" animBg="1"/>
      <p:bldP spid="6" grpId="0" animBg="1"/>
      <p:bldP spid="6" grpId="1" animBg="1"/>
      <p:bldP spid="11" grpId="0" animBg="1"/>
      <p:bldP spid="5" grpId="0" uiExpand="1" build="allAtOnce"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D92ABE5D-0F13-C92C-EB66-5FC64606D01E}"/>
              </a:ext>
            </a:extLst>
          </p:cNvPr>
          <p:cNvGrpSpPr/>
          <p:nvPr/>
        </p:nvGrpSpPr>
        <p:grpSpPr>
          <a:xfrm>
            <a:off x="5123420" y="771639"/>
            <a:ext cx="2230244" cy="2743200"/>
            <a:chOff x="959005" y="981307"/>
            <a:chExt cx="2230244" cy="2743200"/>
          </a:xfrm>
        </p:grpSpPr>
        <p:sp>
          <p:nvSpPr>
            <p:cNvPr id="2" name="Rectangle 1">
              <a:extLst>
                <a:ext uri="{FF2B5EF4-FFF2-40B4-BE49-F238E27FC236}">
                  <a16:creationId xmlns:a16="http://schemas.microsoft.com/office/drawing/2014/main" id="{BCB329A8-19DF-94D9-7EF4-FFAFF01769BB}"/>
                </a:ext>
              </a:extLst>
            </p:cNvPr>
            <p:cNvSpPr/>
            <p:nvPr/>
          </p:nvSpPr>
          <p:spPr>
            <a:xfrm>
              <a:off x="959005" y="981307"/>
              <a:ext cx="2230244"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C7AC4F-B4F6-915E-CE91-E738FD866A1F}"/>
                </a:ext>
              </a:extLst>
            </p:cNvPr>
            <p:cNvSpPr/>
            <p:nvPr/>
          </p:nvSpPr>
          <p:spPr>
            <a:xfrm>
              <a:off x="959005" y="981307"/>
              <a:ext cx="2230244" cy="59101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monitoring-ns</a:t>
              </a:r>
            </a:p>
            <a:p>
              <a:pPr algn="ctr"/>
              <a:r>
                <a:rPr lang="en-US" dirty="0" err="1"/>
                <a:t>tier:monitoring</a:t>
              </a:r>
              <a:endParaRPr lang="en-US" dirty="0"/>
            </a:p>
          </p:txBody>
        </p:sp>
      </p:grpSp>
      <p:sp>
        <p:nvSpPr>
          <p:cNvPr id="8" name="Rectangle: Rounded Corners 7">
            <a:extLst>
              <a:ext uri="{FF2B5EF4-FFF2-40B4-BE49-F238E27FC236}">
                <a16:creationId xmlns:a16="http://schemas.microsoft.com/office/drawing/2014/main" id="{A7DCF72A-8A94-AF5D-693D-1C48269FD69A}"/>
              </a:ext>
            </a:extLst>
          </p:cNvPr>
          <p:cNvSpPr/>
          <p:nvPr/>
        </p:nvSpPr>
        <p:spPr>
          <a:xfrm>
            <a:off x="5547166" y="1580103"/>
            <a:ext cx="1371600" cy="1126273"/>
          </a:xfrm>
          <a:prstGeom prst="roundRect">
            <a:avLst/>
          </a:prstGeom>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Pod </a:t>
            </a:r>
            <a:r>
              <a:rPr lang="en-US" dirty="0" err="1"/>
              <a:t>tier:monit</a:t>
            </a:r>
            <a:endParaRPr lang="en-US" dirty="0"/>
          </a:p>
        </p:txBody>
      </p:sp>
      <p:grpSp>
        <p:nvGrpSpPr>
          <p:cNvPr id="23" name="Group 22">
            <a:extLst>
              <a:ext uri="{FF2B5EF4-FFF2-40B4-BE49-F238E27FC236}">
                <a16:creationId xmlns:a16="http://schemas.microsoft.com/office/drawing/2014/main" id="{7E74EB67-1353-F4B3-0709-6B134AA0BC6E}"/>
              </a:ext>
            </a:extLst>
          </p:cNvPr>
          <p:cNvGrpSpPr/>
          <p:nvPr/>
        </p:nvGrpSpPr>
        <p:grpSpPr>
          <a:xfrm>
            <a:off x="9394338" y="743761"/>
            <a:ext cx="2230244" cy="2743200"/>
            <a:chOff x="6620109" y="981307"/>
            <a:chExt cx="2230244" cy="2743200"/>
          </a:xfrm>
        </p:grpSpPr>
        <p:sp>
          <p:nvSpPr>
            <p:cNvPr id="3" name="Rectangle 2">
              <a:extLst>
                <a:ext uri="{FF2B5EF4-FFF2-40B4-BE49-F238E27FC236}">
                  <a16:creationId xmlns:a16="http://schemas.microsoft.com/office/drawing/2014/main" id="{545AA026-A168-BFD1-CD7B-DB3DE36B51E4}"/>
                </a:ext>
              </a:extLst>
            </p:cNvPr>
            <p:cNvSpPr/>
            <p:nvPr/>
          </p:nvSpPr>
          <p:spPr>
            <a:xfrm>
              <a:off x="6620109" y="981307"/>
              <a:ext cx="2230244"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AE5D746-143E-28A2-B48E-8E8EDA5A1C9F}"/>
                </a:ext>
              </a:extLst>
            </p:cNvPr>
            <p:cNvSpPr/>
            <p:nvPr/>
          </p:nvSpPr>
          <p:spPr>
            <a:xfrm>
              <a:off x="6620109" y="981307"/>
              <a:ext cx="2230244" cy="59101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database-ns</a:t>
              </a:r>
            </a:p>
          </p:txBody>
        </p:sp>
      </p:grpSp>
      <p:sp>
        <p:nvSpPr>
          <p:cNvPr id="10" name="Rectangle: Rounded Corners 9">
            <a:extLst>
              <a:ext uri="{FF2B5EF4-FFF2-40B4-BE49-F238E27FC236}">
                <a16:creationId xmlns:a16="http://schemas.microsoft.com/office/drawing/2014/main" id="{22D56DB8-8537-E6EA-9AEC-3BFA6E3D1D52}"/>
              </a:ext>
            </a:extLst>
          </p:cNvPr>
          <p:cNvSpPr/>
          <p:nvPr/>
        </p:nvSpPr>
        <p:spPr>
          <a:xfrm>
            <a:off x="10018806" y="1730645"/>
            <a:ext cx="981308" cy="1126273"/>
          </a:xfrm>
          <a:prstGeom prst="roundRect">
            <a:avLst/>
          </a:prstGeom>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Pod </a:t>
            </a:r>
            <a:r>
              <a:rPr lang="en-US" dirty="0" err="1"/>
              <a:t>tier:db</a:t>
            </a:r>
            <a:endParaRPr lang="en-US" dirty="0"/>
          </a:p>
        </p:txBody>
      </p:sp>
      <p:sp>
        <p:nvSpPr>
          <p:cNvPr id="34" name="TextBox 33">
            <a:extLst>
              <a:ext uri="{FF2B5EF4-FFF2-40B4-BE49-F238E27FC236}">
                <a16:creationId xmlns:a16="http://schemas.microsoft.com/office/drawing/2014/main" id="{0F151E1B-9EB9-E229-819D-CAC8225E629A}"/>
              </a:ext>
            </a:extLst>
          </p:cNvPr>
          <p:cNvSpPr txBox="1"/>
          <p:nvPr/>
        </p:nvSpPr>
        <p:spPr>
          <a:xfrm>
            <a:off x="136603" y="535258"/>
            <a:ext cx="4532041" cy="6124754"/>
          </a:xfrm>
          <a:prstGeom prst="rect">
            <a:avLst/>
          </a:prstGeom>
          <a:noFill/>
          <a:ln w="57150">
            <a:solidFill>
              <a:srgbClr val="00B050"/>
            </a:solidFill>
          </a:ln>
        </p:spPr>
        <p:txBody>
          <a:bodyPr wrap="square">
            <a:spAutoFit/>
          </a:bodyPr>
          <a:lstStyle/>
          <a:p>
            <a:r>
              <a:rPr lang="en-US" sz="2800" dirty="0">
                <a:solidFill>
                  <a:schemeClr val="bg1"/>
                </a:solidFill>
              </a:rPr>
              <a:t>spec:</a:t>
            </a:r>
          </a:p>
          <a:p>
            <a:r>
              <a:rPr lang="en-US" sz="2800" dirty="0">
                <a:solidFill>
                  <a:schemeClr val="bg1"/>
                </a:solidFill>
              </a:rPr>
              <a:t>  podSelector:</a:t>
            </a:r>
          </a:p>
          <a:p>
            <a:r>
              <a:rPr lang="en-US" sz="2800" dirty="0">
                <a:solidFill>
                  <a:schemeClr val="bg1"/>
                </a:solidFill>
              </a:rPr>
              <a:t>    matchLabels:</a:t>
            </a:r>
          </a:p>
          <a:p>
            <a:r>
              <a:rPr lang="en-US" sz="2800" dirty="0">
                <a:solidFill>
                  <a:schemeClr val="bg1"/>
                </a:solidFill>
              </a:rPr>
              <a:t>      tier: </a:t>
            </a:r>
            <a:r>
              <a:rPr lang="en-US" sz="2800" dirty="0" err="1">
                <a:solidFill>
                  <a:schemeClr val="bg1"/>
                </a:solidFill>
              </a:rPr>
              <a:t>db</a:t>
            </a:r>
            <a:endParaRPr lang="en-US" sz="2800" dirty="0">
              <a:solidFill>
                <a:schemeClr val="bg1"/>
              </a:solidFill>
            </a:endParaRPr>
          </a:p>
          <a:p>
            <a:r>
              <a:rPr lang="en-US" sz="2800" dirty="0">
                <a:solidFill>
                  <a:schemeClr val="bg1"/>
                </a:solidFill>
              </a:rPr>
              <a:t>  </a:t>
            </a:r>
            <a:r>
              <a:rPr lang="en-US" sz="2800" dirty="0" err="1">
                <a:solidFill>
                  <a:schemeClr val="bg1"/>
                </a:solidFill>
              </a:rPr>
              <a:t>policyTypes</a:t>
            </a:r>
            <a:r>
              <a:rPr lang="en-US" sz="2800" dirty="0">
                <a:solidFill>
                  <a:schemeClr val="bg1"/>
                </a:solidFill>
              </a:rPr>
              <a:t>:</a:t>
            </a:r>
          </a:p>
          <a:p>
            <a:r>
              <a:rPr lang="en-US" sz="2800" dirty="0">
                <a:solidFill>
                  <a:schemeClr val="bg1"/>
                </a:solidFill>
              </a:rPr>
              <a:t>    - Ingress</a:t>
            </a:r>
          </a:p>
          <a:p>
            <a:r>
              <a:rPr lang="en-US" sz="2800" dirty="0">
                <a:solidFill>
                  <a:schemeClr val="bg1"/>
                </a:solidFill>
              </a:rPr>
              <a:t>  ingress:</a:t>
            </a:r>
          </a:p>
          <a:p>
            <a:r>
              <a:rPr lang="en-US" sz="2800" dirty="0">
                <a:solidFill>
                  <a:schemeClr val="bg1"/>
                </a:solidFill>
              </a:rPr>
              <a:t>    - from:</a:t>
            </a:r>
          </a:p>
          <a:p>
            <a:r>
              <a:rPr lang="en-US" sz="2800" dirty="0">
                <a:solidFill>
                  <a:schemeClr val="bg1"/>
                </a:solidFill>
              </a:rPr>
              <a:t>        - namespaceSelector:</a:t>
            </a:r>
          </a:p>
          <a:p>
            <a:r>
              <a:rPr lang="en-US" sz="2800" dirty="0">
                <a:solidFill>
                  <a:schemeClr val="bg1"/>
                </a:solidFill>
              </a:rPr>
              <a:t>             matchLabels:</a:t>
            </a:r>
          </a:p>
          <a:p>
            <a:r>
              <a:rPr lang="en-US" sz="2800" dirty="0">
                <a:solidFill>
                  <a:schemeClr val="bg1"/>
                </a:solidFill>
              </a:rPr>
              <a:t>                tier: monitoring</a:t>
            </a:r>
          </a:p>
          <a:p>
            <a:r>
              <a:rPr lang="en-US" sz="2800" dirty="0">
                <a:solidFill>
                  <a:schemeClr val="bg1"/>
                </a:solidFill>
              </a:rPr>
              <a:t>          podSelector:</a:t>
            </a:r>
          </a:p>
          <a:p>
            <a:r>
              <a:rPr lang="en-US" sz="2800" dirty="0">
                <a:solidFill>
                  <a:schemeClr val="bg1"/>
                </a:solidFill>
              </a:rPr>
              <a:t>              matchLabels:</a:t>
            </a:r>
          </a:p>
          <a:p>
            <a:r>
              <a:rPr lang="en-US" sz="2800" dirty="0">
                <a:solidFill>
                  <a:schemeClr val="bg1"/>
                </a:solidFill>
              </a:rPr>
              <a:t>                   </a:t>
            </a:r>
            <a:r>
              <a:rPr lang="en-US" sz="2800" dirty="0" err="1">
                <a:solidFill>
                  <a:schemeClr val="bg1"/>
                </a:solidFill>
              </a:rPr>
              <a:t>tier:monit</a:t>
            </a:r>
            <a:r>
              <a:rPr lang="en-US" sz="2800" dirty="0">
                <a:solidFill>
                  <a:schemeClr val="bg1"/>
                </a:solidFill>
              </a:rPr>
              <a:t> </a:t>
            </a:r>
          </a:p>
        </p:txBody>
      </p:sp>
      <p:sp>
        <p:nvSpPr>
          <p:cNvPr id="36" name="Rectangle: Rounded Corners 35">
            <a:extLst>
              <a:ext uri="{FF2B5EF4-FFF2-40B4-BE49-F238E27FC236}">
                <a16:creationId xmlns:a16="http://schemas.microsoft.com/office/drawing/2014/main" id="{B3F52A42-AECB-81CE-3CAE-06FB80BD2BBF}"/>
              </a:ext>
            </a:extLst>
          </p:cNvPr>
          <p:cNvSpPr/>
          <p:nvPr/>
        </p:nvSpPr>
        <p:spPr>
          <a:xfrm>
            <a:off x="494371" y="1809286"/>
            <a:ext cx="1579755" cy="551984"/>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E78781CC-B920-2EE5-B163-8F6A3BD0A744}"/>
              </a:ext>
            </a:extLst>
          </p:cNvPr>
          <p:cNvSpPr/>
          <p:nvPr/>
        </p:nvSpPr>
        <p:spPr>
          <a:xfrm>
            <a:off x="1284247" y="4792135"/>
            <a:ext cx="2640981" cy="551984"/>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40D38ECB-4AF2-5051-CD8D-1120D0FDE50F}"/>
              </a:ext>
            </a:extLst>
          </p:cNvPr>
          <p:cNvGrpSpPr/>
          <p:nvPr/>
        </p:nvGrpSpPr>
        <p:grpSpPr>
          <a:xfrm>
            <a:off x="6918766" y="2143239"/>
            <a:ext cx="3100040" cy="239752"/>
            <a:chOff x="609600" y="1510437"/>
            <a:chExt cx="5610224" cy="756195"/>
          </a:xfrm>
        </p:grpSpPr>
        <p:sp>
          <p:nvSpPr>
            <p:cNvPr id="39" name="Chevron 2">
              <a:extLst>
                <a:ext uri="{FF2B5EF4-FFF2-40B4-BE49-F238E27FC236}">
                  <a16:creationId xmlns:a16="http://schemas.microsoft.com/office/drawing/2014/main" id="{1D667B12-E817-0A20-1B7C-1763673AA1F3}"/>
                </a:ext>
              </a:extLst>
            </p:cNvPr>
            <p:cNvSpPr/>
            <p:nvPr/>
          </p:nvSpPr>
          <p:spPr>
            <a:xfrm>
              <a:off x="4162424" y="1510437"/>
              <a:ext cx="2057400" cy="756195"/>
            </a:xfrm>
            <a:prstGeom prst="chevron">
              <a:avLst/>
            </a:prstGeom>
            <a:gradFill flip="none" rotWithShape="1">
              <a:gsLst>
                <a:gs pos="0">
                  <a:srgbClr val="A61108"/>
                </a:gs>
                <a:gs pos="50000">
                  <a:srgbClr val="DA465B"/>
                </a:gs>
                <a:gs pos="100000">
                  <a:srgbClr val="A61108"/>
                </a:gs>
              </a:gsLst>
              <a:lin ang="5400000" scaled="1"/>
              <a:tileRect/>
            </a:gradFill>
            <a:ln w="12700" cap="flat" cmpd="sng" algn="ctr">
              <a:solidFill>
                <a:srgbClr val="C0504D">
                  <a:lumMod val="50000"/>
                </a:srgb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40" name="Chevron 17">
              <a:extLst>
                <a:ext uri="{FF2B5EF4-FFF2-40B4-BE49-F238E27FC236}">
                  <a16:creationId xmlns:a16="http://schemas.microsoft.com/office/drawing/2014/main" id="{FAC0A55C-DAF2-D5F8-4A8D-4379FC243FD5}"/>
                </a:ext>
              </a:extLst>
            </p:cNvPr>
            <p:cNvSpPr/>
            <p:nvPr/>
          </p:nvSpPr>
          <p:spPr>
            <a:xfrm>
              <a:off x="2386012" y="1510437"/>
              <a:ext cx="2057400" cy="756195"/>
            </a:xfrm>
            <a:prstGeom prst="chevron">
              <a:avLst/>
            </a:prstGeom>
            <a:gradFill flip="none" rotWithShape="1">
              <a:gsLst>
                <a:gs pos="50000">
                  <a:srgbClr val="F8C766">
                    <a:lumMod val="93000"/>
                    <a:lumOff val="7000"/>
                  </a:srgbClr>
                </a:gs>
                <a:gs pos="0">
                  <a:srgbClr val="E49B0A"/>
                </a:gs>
                <a:gs pos="100000">
                  <a:srgbClr val="E49B0A"/>
                </a:gs>
              </a:gsLst>
              <a:lin ang="5400000" scaled="1"/>
              <a:tileRect/>
            </a:gradFill>
            <a:ln w="12700" cap="flat" cmpd="sng" algn="ctr">
              <a:solidFill>
                <a:schemeClr val="accent6">
                  <a:lumMod val="50000"/>
                </a:schemeClr>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sp>
          <p:nvSpPr>
            <p:cNvPr id="41" name="Chevron 19">
              <a:extLst>
                <a:ext uri="{FF2B5EF4-FFF2-40B4-BE49-F238E27FC236}">
                  <a16:creationId xmlns:a16="http://schemas.microsoft.com/office/drawing/2014/main" id="{FA66BE3E-EC55-7C07-A1E5-6EE65B7B1B1A}"/>
                </a:ext>
              </a:extLst>
            </p:cNvPr>
            <p:cNvSpPr/>
            <p:nvPr/>
          </p:nvSpPr>
          <p:spPr>
            <a:xfrm>
              <a:off x="609600" y="1510437"/>
              <a:ext cx="2057400" cy="756195"/>
            </a:xfrm>
            <a:prstGeom prst="chevron">
              <a:avLst/>
            </a:prstGeom>
            <a:gradFill flip="none" rotWithShape="1">
              <a:gsLst>
                <a:gs pos="50000">
                  <a:srgbClr val="7DFF7D"/>
                </a:gs>
                <a:gs pos="0">
                  <a:srgbClr val="009800"/>
                </a:gs>
                <a:gs pos="100000">
                  <a:srgbClr val="009800"/>
                </a:gs>
              </a:gsLst>
              <a:lin ang="5400000" scaled="1"/>
              <a:tileRect/>
            </a:gradFill>
            <a:ln w="12700" cap="flat" cmpd="sng" algn="ctr">
              <a:solidFill>
                <a:srgbClr val="006600"/>
              </a:solidFill>
              <a:prstDash val="solid"/>
            </a:ln>
            <a:effectLst>
              <a:outerShdw dist="25400" dir="5400000" algn="ctr" rotWithShape="0">
                <a:sysClr val="window" lastClr="FFFFFF">
                  <a:alpha val="50000"/>
                </a:sysClr>
              </a:outerShdw>
            </a:effectLst>
          </p:spPr>
          <p:txBody>
            <a:bodyPr lIns="0" tIns="0" rIns="0" bIns="0" rtlCol="0" anchor="ctr" anchorCtr="1"/>
            <a:lstStyle/>
            <a:p>
              <a:pPr algn="ctr"/>
              <a:endParaRPr lang="en-US" sz="3200" b="1" kern="0">
                <a:solidFill>
                  <a:sysClr val="window" lastClr="FFFFFF"/>
                </a:solidFill>
                <a:effectLst>
                  <a:outerShdw blurRad="38100" dist="38100" dir="2700000" algn="tl">
                    <a:srgbClr val="000000">
                      <a:alpha val="43137"/>
                    </a:srgbClr>
                  </a:outerShdw>
                </a:effectLst>
                <a:latin typeface="Helvetica Neue"/>
                <a:ea typeface="ヒラギノ角ゴ ProN W3" charset="-128"/>
                <a:cs typeface="Helvetica" pitchFamily="34" charset="0"/>
              </a:endParaRPr>
            </a:p>
          </p:txBody>
        </p:sp>
      </p:grpSp>
      <p:cxnSp>
        <p:nvCxnSpPr>
          <p:cNvPr id="4" name="Straight Arrow Connector 3">
            <a:extLst>
              <a:ext uri="{FF2B5EF4-FFF2-40B4-BE49-F238E27FC236}">
                <a16:creationId xmlns:a16="http://schemas.microsoft.com/office/drawing/2014/main" id="{3D256EBE-4A94-22F1-072A-1894625F1350}"/>
              </a:ext>
            </a:extLst>
          </p:cNvPr>
          <p:cNvCxnSpPr>
            <a:cxnSpLocks/>
          </p:cNvCxnSpPr>
          <p:nvPr/>
        </p:nvCxnSpPr>
        <p:spPr>
          <a:xfrm>
            <a:off x="1095799" y="4394788"/>
            <a:ext cx="3063606" cy="0"/>
          </a:xfrm>
          <a:prstGeom prst="straightConnector1">
            <a:avLst/>
          </a:prstGeom>
          <a:ln w="12700">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6" name="Rectangle: Rounded Corners 5">
            <a:extLst>
              <a:ext uri="{FF2B5EF4-FFF2-40B4-BE49-F238E27FC236}">
                <a16:creationId xmlns:a16="http://schemas.microsoft.com/office/drawing/2014/main" id="{4D0482CB-AC6D-520A-7FFE-B66AA060A2A1}"/>
              </a:ext>
            </a:extLst>
          </p:cNvPr>
          <p:cNvSpPr/>
          <p:nvPr/>
        </p:nvSpPr>
        <p:spPr>
          <a:xfrm>
            <a:off x="5417069" y="1058784"/>
            <a:ext cx="1806497" cy="275992"/>
          </a:xfrm>
          <a:prstGeom prst="round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522DBC0B-D985-B940-248D-8C90B26FF5CC}"/>
              </a:ext>
            </a:extLst>
          </p:cNvPr>
          <p:cNvSpPr/>
          <p:nvPr/>
        </p:nvSpPr>
        <p:spPr>
          <a:xfrm>
            <a:off x="963650" y="5344118"/>
            <a:ext cx="2470926" cy="1235095"/>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C68B91A2-0081-8EE2-96C4-9FB132A78FF1}"/>
              </a:ext>
            </a:extLst>
          </p:cNvPr>
          <p:cNvSpPr/>
          <p:nvPr/>
        </p:nvSpPr>
        <p:spPr>
          <a:xfrm>
            <a:off x="5657954" y="2137167"/>
            <a:ext cx="1117703" cy="345840"/>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A2C3D2E9-B092-93B4-F4B2-02215EE5AD86}"/>
              </a:ext>
            </a:extLst>
          </p:cNvPr>
          <p:cNvSpPr/>
          <p:nvPr/>
        </p:nvSpPr>
        <p:spPr>
          <a:xfrm>
            <a:off x="972013" y="3963731"/>
            <a:ext cx="3289610" cy="1380386"/>
          </a:xfrm>
          <a:prstGeom prst="round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CCF95B91-C22C-AA24-E869-BC9CC9983CAA}"/>
              </a:ext>
            </a:extLst>
          </p:cNvPr>
          <p:cNvSpPr/>
          <p:nvPr/>
        </p:nvSpPr>
        <p:spPr>
          <a:xfrm>
            <a:off x="5274529" y="2798373"/>
            <a:ext cx="1257662" cy="591015"/>
          </a:xfrm>
          <a:prstGeom prst="roundRect">
            <a:avLst/>
          </a:prstGeom>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Pod </a:t>
            </a:r>
            <a:r>
              <a:rPr lang="en-US" dirty="0" err="1"/>
              <a:t>tier:web</a:t>
            </a:r>
            <a:endParaRPr lang="en-US" dirty="0"/>
          </a:p>
        </p:txBody>
      </p:sp>
      <p:sp>
        <p:nvSpPr>
          <p:cNvPr id="14" name="Rectangle: Rounded Corners 13">
            <a:extLst>
              <a:ext uri="{FF2B5EF4-FFF2-40B4-BE49-F238E27FC236}">
                <a16:creationId xmlns:a16="http://schemas.microsoft.com/office/drawing/2014/main" id="{0803D08C-C056-639F-857E-44F7A8583DEB}"/>
              </a:ext>
            </a:extLst>
          </p:cNvPr>
          <p:cNvSpPr/>
          <p:nvPr/>
        </p:nvSpPr>
        <p:spPr>
          <a:xfrm>
            <a:off x="1620643" y="6158255"/>
            <a:ext cx="1691270" cy="420958"/>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Connector: Curved 15">
            <a:extLst>
              <a:ext uri="{FF2B5EF4-FFF2-40B4-BE49-F238E27FC236}">
                <a16:creationId xmlns:a16="http://schemas.microsoft.com/office/drawing/2014/main" id="{4F473A92-3139-B9E6-1EBF-12203B981380}"/>
              </a:ext>
            </a:extLst>
          </p:cNvPr>
          <p:cNvCxnSpPr>
            <a:cxnSpLocks/>
            <a:stCxn id="37" idx="3"/>
          </p:cNvCxnSpPr>
          <p:nvPr/>
        </p:nvCxnSpPr>
        <p:spPr>
          <a:xfrm flipV="1">
            <a:off x="3925228" y="1325457"/>
            <a:ext cx="1667110" cy="3742670"/>
          </a:xfrm>
          <a:prstGeom prst="curvedConnector2">
            <a:avLst/>
          </a:prstGeom>
          <a:ln w="12700">
            <a:solidFill>
              <a:schemeClr val="accent6"/>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DE4FDB9-B921-1C93-99F7-C6AE5C3DD6E7}"/>
              </a:ext>
            </a:extLst>
          </p:cNvPr>
          <p:cNvSpPr/>
          <p:nvPr/>
        </p:nvSpPr>
        <p:spPr>
          <a:xfrm>
            <a:off x="6299507" y="3809018"/>
            <a:ext cx="3276298" cy="2485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ingress:</a:t>
            </a:r>
          </a:p>
          <a:p>
            <a:r>
              <a:rPr lang="en-US" dirty="0"/>
              <a:t>  - from:</a:t>
            </a:r>
          </a:p>
          <a:p>
            <a:r>
              <a:rPr lang="en-US" dirty="0"/>
              <a:t>    </a:t>
            </a:r>
            <a:r>
              <a:rPr lang="en-US" b="1" dirty="0">
                <a:solidFill>
                  <a:srgbClr val="FF0000"/>
                </a:solidFill>
                <a:highlight>
                  <a:srgbClr val="FFFF00"/>
                </a:highlight>
              </a:rPr>
              <a:t>-</a:t>
            </a:r>
            <a:r>
              <a:rPr lang="en-US" dirty="0"/>
              <a:t> namespaceSelector:</a:t>
            </a:r>
          </a:p>
          <a:p>
            <a:r>
              <a:rPr lang="en-US" dirty="0"/>
              <a:t>        matchLabels:</a:t>
            </a:r>
          </a:p>
          <a:p>
            <a:r>
              <a:rPr lang="en-US" dirty="0"/>
              <a:t>           </a:t>
            </a:r>
            <a:r>
              <a:rPr lang="en-US" sz="1800" dirty="0">
                <a:solidFill>
                  <a:schemeClr val="bg1"/>
                </a:solidFill>
              </a:rPr>
              <a:t>tier: monitoring</a:t>
            </a:r>
            <a:endParaRPr lang="en-US" dirty="0"/>
          </a:p>
          <a:p>
            <a:r>
              <a:rPr lang="en-US" dirty="0"/>
              <a:t>   </a:t>
            </a:r>
            <a:r>
              <a:rPr lang="en-US" b="1" dirty="0">
                <a:solidFill>
                  <a:srgbClr val="FF0000"/>
                </a:solidFill>
              </a:rPr>
              <a:t> </a:t>
            </a:r>
            <a:r>
              <a:rPr lang="en-US" b="1" dirty="0">
                <a:solidFill>
                  <a:srgbClr val="FF0000"/>
                </a:solidFill>
                <a:highlight>
                  <a:srgbClr val="FFFF00"/>
                </a:highlight>
              </a:rPr>
              <a:t>-</a:t>
            </a:r>
            <a:r>
              <a:rPr lang="en-US" b="1" dirty="0">
                <a:solidFill>
                  <a:srgbClr val="FF0000"/>
                </a:solidFill>
              </a:rPr>
              <a:t> </a:t>
            </a:r>
            <a:r>
              <a:rPr lang="en-US" dirty="0"/>
              <a:t>podSelector:</a:t>
            </a:r>
          </a:p>
          <a:p>
            <a:r>
              <a:rPr lang="en-US" dirty="0"/>
              <a:t>        matchLabels:</a:t>
            </a:r>
          </a:p>
          <a:p>
            <a:r>
              <a:rPr lang="en-US" dirty="0"/>
              <a:t>            </a:t>
            </a:r>
            <a:r>
              <a:rPr lang="en-US" sz="1800" dirty="0" err="1">
                <a:solidFill>
                  <a:schemeClr val="bg1"/>
                </a:solidFill>
              </a:rPr>
              <a:t>tier:monit</a:t>
            </a:r>
            <a:endParaRPr lang="en-US" dirty="0"/>
          </a:p>
        </p:txBody>
      </p:sp>
      <p:cxnSp>
        <p:nvCxnSpPr>
          <p:cNvPr id="26" name="Connector: Curved 25">
            <a:extLst>
              <a:ext uri="{FF2B5EF4-FFF2-40B4-BE49-F238E27FC236}">
                <a16:creationId xmlns:a16="http://schemas.microsoft.com/office/drawing/2014/main" id="{71CD0AD6-4F0E-E752-5969-ED46958F1B2F}"/>
              </a:ext>
            </a:extLst>
          </p:cNvPr>
          <p:cNvCxnSpPr>
            <a:cxnSpLocks/>
          </p:cNvCxnSpPr>
          <p:nvPr/>
        </p:nvCxnSpPr>
        <p:spPr>
          <a:xfrm rot="5400000" flipH="1" flipV="1">
            <a:off x="2894777" y="2910361"/>
            <a:ext cx="3852894" cy="2998186"/>
          </a:xfrm>
          <a:prstGeom prst="curvedConnector3">
            <a:avLst>
              <a:gd name="adj1" fmla="val 25044"/>
            </a:avLst>
          </a:prstGeom>
          <a:ln w="76200">
            <a:solidFill>
              <a:schemeClr val="accent6"/>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588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heel(1)">
                                      <p:cBhvr>
                                        <p:cTn id="11" dur="2000"/>
                                        <p:tgtEl>
                                          <p:spTgt spid="14"/>
                                        </p:tgtEl>
                                      </p:cBhvr>
                                    </p:animEffect>
                                  </p:childTnLst>
                                </p:cTn>
                              </p:par>
                            </p:childTnLst>
                          </p:cTn>
                        </p:par>
                        <p:par>
                          <p:cTn id="12" fill="hold">
                            <p:stCondLst>
                              <p:cond delay="4000"/>
                            </p:stCondLst>
                            <p:childTnLst>
                              <p:par>
                                <p:cTn id="13" presetID="21"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2000"/>
                                        <p:tgtEl>
                                          <p:spTgt spid="9"/>
                                        </p:tgtEl>
                                      </p:cBhvr>
                                    </p:animEffect>
                                  </p:childTnLst>
                                </p:cTn>
                              </p:par>
                            </p:childTnLst>
                          </p:cTn>
                        </p:par>
                        <p:par>
                          <p:cTn id="16" fill="hold">
                            <p:stCondLst>
                              <p:cond delay="6000"/>
                            </p:stCondLst>
                            <p:childTnLst>
                              <p:par>
                                <p:cTn id="17" presetID="22" presetClass="entr" presetSubtype="4" fill="hold" nodeType="afterEffect">
                                  <p:stCondLst>
                                    <p:cond delay="75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965002-FB98-6BF4-64A6-31CD2CCEAB4E}"/>
              </a:ext>
            </a:extLst>
          </p:cNvPr>
          <p:cNvSpPr/>
          <p:nvPr/>
        </p:nvSpPr>
        <p:spPr>
          <a:xfrm>
            <a:off x="3499851" y="0"/>
            <a:ext cx="8692149" cy="201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u="sng" dirty="0">
                <a:solidFill>
                  <a:schemeClr val="bg1"/>
                </a:solidFill>
              </a:rPr>
              <a:t>NetworkPolicy applies on 3 things:-</a:t>
            </a:r>
          </a:p>
          <a:p>
            <a:endParaRPr lang="en-US" sz="2000" dirty="0">
              <a:solidFill>
                <a:schemeClr val="bg1"/>
              </a:solidFill>
            </a:endParaRPr>
          </a:p>
          <a:p>
            <a:pPr marL="342900" indent="-342900">
              <a:buFont typeface="Wingdings" panose="05000000000000000000" pitchFamily="2" charset="2"/>
              <a:buChar char="Ø"/>
            </a:pPr>
            <a:r>
              <a:rPr lang="en-US" sz="2000" b="1" dirty="0">
                <a:solidFill>
                  <a:schemeClr val="accent2"/>
                </a:solidFill>
              </a:rPr>
              <a:t>IP block</a:t>
            </a:r>
            <a:r>
              <a:rPr lang="en-US" sz="2000" dirty="0">
                <a:solidFill>
                  <a:schemeClr val="bg1"/>
                </a:solidFill>
              </a:rPr>
              <a:t>:  Creates ingress/egress based on IP blocks (CIDR).</a:t>
            </a:r>
          </a:p>
          <a:p>
            <a:pPr marL="342900" indent="-342900">
              <a:buFont typeface="Wingdings" panose="05000000000000000000" pitchFamily="2" charset="2"/>
              <a:buChar char="Ø"/>
            </a:pPr>
            <a:r>
              <a:rPr lang="en-US" sz="2000" b="1" dirty="0">
                <a:solidFill>
                  <a:schemeClr val="accent2"/>
                </a:solidFill>
              </a:rPr>
              <a:t>Pods</a:t>
            </a:r>
            <a:r>
              <a:rPr lang="en-US" sz="2000" dirty="0">
                <a:solidFill>
                  <a:schemeClr val="bg1"/>
                </a:solidFill>
              </a:rPr>
              <a:t>: (podSelector) </a:t>
            </a:r>
            <a:r>
              <a:rPr lang="en-US" sz="2000" dirty="0">
                <a:solidFill>
                  <a:schemeClr val="bg1"/>
                </a:solidFill>
                <a:sym typeface="Wingdings" panose="05000000000000000000" pitchFamily="2" charset="2"/>
              </a:rPr>
              <a:t> </a:t>
            </a:r>
            <a:r>
              <a:rPr lang="en-US" sz="2000" dirty="0">
                <a:solidFill>
                  <a:schemeClr val="bg1"/>
                </a:solidFill>
              </a:rPr>
              <a:t>egress/ingress rules based on Pods labels and selectors.</a:t>
            </a:r>
          </a:p>
          <a:p>
            <a:pPr marL="342900" indent="-342900">
              <a:buFont typeface="Wingdings" panose="05000000000000000000" pitchFamily="2" charset="2"/>
              <a:buChar char="Ø"/>
            </a:pPr>
            <a:r>
              <a:rPr lang="en-US" sz="2000" b="1" dirty="0">
                <a:solidFill>
                  <a:schemeClr val="accent2"/>
                </a:solidFill>
              </a:rPr>
              <a:t>Namespaces</a:t>
            </a:r>
            <a:r>
              <a:rPr lang="en-US" sz="2000" dirty="0">
                <a:solidFill>
                  <a:schemeClr val="bg1"/>
                </a:solidFill>
              </a:rPr>
              <a:t>:  (namespaceSelector) to grant access to specific namespace.</a:t>
            </a:r>
          </a:p>
        </p:txBody>
      </p:sp>
      <p:pic>
        <p:nvPicPr>
          <p:cNvPr id="3" name="Graphic 2" descr="Checkmark with solid fill">
            <a:extLst>
              <a:ext uri="{FF2B5EF4-FFF2-40B4-BE49-F238E27FC236}">
                <a16:creationId xmlns:a16="http://schemas.microsoft.com/office/drawing/2014/main" id="{05C3B16D-FC77-1473-416C-CEF0856581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8432" y="1028331"/>
            <a:ext cx="517132" cy="517132"/>
          </a:xfrm>
          <a:prstGeom prst="rect">
            <a:avLst/>
          </a:prstGeom>
        </p:spPr>
      </p:pic>
      <p:pic>
        <p:nvPicPr>
          <p:cNvPr id="5" name="Graphic 4" descr="Checkmark with solid fill">
            <a:extLst>
              <a:ext uri="{FF2B5EF4-FFF2-40B4-BE49-F238E27FC236}">
                <a16:creationId xmlns:a16="http://schemas.microsoft.com/office/drawing/2014/main" id="{DFC74A0C-9A55-6F61-A21F-4AC0E39EAD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5418" y="1406974"/>
            <a:ext cx="517132" cy="517132"/>
          </a:xfrm>
          <a:prstGeom prst="rect">
            <a:avLst/>
          </a:prstGeom>
        </p:spPr>
      </p:pic>
    </p:spTree>
    <p:extLst>
      <p:ext uri="{BB962C8B-B14F-4D97-AF65-F5344CB8AC3E}">
        <p14:creationId xmlns:p14="http://schemas.microsoft.com/office/powerpoint/2010/main" val="11944951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xit" presetSubtype="4" fill="hold" nodeType="clickEffect">
                                  <p:stCondLst>
                                    <p:cond delay="0"/>
                                  </p:stCondLst>
                                  <p:childTnLst>
                                    <p:anim calcmode="lin" valueType="num">
                                      <p:cBhvr additive="base">
                                        <p:cTn id="15" dur="500"/>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6" dur="500"/>
                                        <p:tgtEl>
                                          <p:spTgt spid="2">
                                            <p:txEl>
                                              <p:pRg st="3" end="3"/>
                                            </p:txEl>
                                          </p:spTgt>
                                        </p:tgtEl>
                                        <p:attrNameLst>
                                          <p:attrName>ppt_y</p:attrName>
                                        </p:attrNameLst>
                                      </p:cBhvr>
                                      <p:tavLst>
                                        <p:tav tm="0">
                                          <p:val>
                                            <p:strVal val="ppt_y"/>
                                          </p:val>
                                        </p:tav>
                                        <p:tav tm="100000">
                                          <p:val>
                                            <p:strVal val="1+ppt_h/2"/>
                                          </p:val>
                                        </p:tav>
                                      </p:tavLst>
                                    </p:anim>
                                    <p:set>
                                      <p:cBhvr>
                                        <p:cTn id="17" dur="1" fill="hold">
                                          <p:stCondLst>
                                            <p:cond delay="499"/>
                                          </p:stCondLst>
                                        </p:cTn>
                                        <p:tgtEl>
                                          <p:spTgt spid="2">
                                            <p:txEl>
                                              <p:pRg st="3" end="3"/>
                                            </p:txEl>
                                          </p:spTgt>
                                        </p:tgtEl>
                                        <p:attrNameLst>
                                          <p:attrName>style.visibility</p:attrName>
                                        </p:attrNameLst>
                                      </p:cBhvr>
                                      <p:to>
                                        <p:strVal val="hidden"/>
                                      </p:to>
                                    </p:set>
                                  </p:childTnLst>
                                </p:cTn>
                              </p:par>
                              <p:par>
                                <p:cTn id="18" presetID="2" presetClass="exit" presetSubtype="4" fill="hold" nodeType="withEffect">
                                  <p:stCondLst>
                                    <p:cond delay="0"/>
                                  </p:stCondLst>
                                  <p:childTnLst>
                                    <p:anim calcmode="lin" valueType="num">
                                      <p:cBhvr additive="base">
                                        <p:cTn id="19" dur="500"/>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p:tgtEl>
                                          <p:spTgt spid="2">
                                            <p:txEl>
                                              <p:pRg st="4" end="4"/>
                                            </p:txEl>
                                          </p:spTgt>
                                        </p:tgtEl>
                                        <p:attrNameLst>
                                          <p:attrName>ppt_y</p:attrName>
                                        </p:attrNameLst>
                                      </p:cBhvr>
                                      <p:tavLst>
                                        <p:tav tm="0">
                                          <p:val>
                                            <p:strVal val="ppt_y"/>
                                          </p:val>
                                        </p:tav>
                                        <p:tav tm="100000">
                                          <p:val>
                                            <p:strVal val="1+ppt_h/2"/>
                                          </p:val>
                                        </p:tav>
                                      </p:tavLst>
                                    </p:anim>
                                    <p:set>
                                      <p:cBhvr>
                                        <p:cTn id="21" dur="1" fill="hold">
                                          <p:stCondLst>
                                            <p:cond delay="499"/>
                                          </p:stCondLst>
                                        </p:cTn>
                                        <p:tgtEl>
                                          <p:spTgt spid="2">
                                            <p:txEl>
                                              <p:pRg st="4" end="4"/>
                                            </p:txEl>
                                          </p:spTgt>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3"/>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xit" presetSubtype="2" fill="hold" grpId="0" nodeType="clickEffect">
                                  <p:stCondLst>
                                    <p:cond delay="0"/>
                                  </p:stCondLst>
                                  <p:childTnLst>
                                    <p:anim calcmode="lin" valueType="num">
                                      <p:cBhvr additive="base">
                                        <p:cTn id="29" dur="500"/>
                                        <p:tgtEl>
                                          <p:spTgt spid="2">
                                            <p:txEl>
                                              <p:pRg st="0" end="0"/>
                                            </p:txEl>
                                          </p:spTgt>
                                        </p:tgtEl>
                                        <p:attrNameLst>
                                          <p:attrName>ppt_x</p:attrName>
                                        </p:attrNameLst>
                                      </p:cBhvr>
                                      <p:tavLst>
                                        <p:tav tm="0">
                                          <p:val>
                                            <p:strVal val="ppt_x"/>
                                          </p:val>
                                        </p:tav>
                                        <p:tav tm="100000">
                                          <p:val>
                                            <p:strVal val="1+ppt_w/2"/>
                                          </p:val>
                                        </p:tav>
                                      </p:tavLst>
                                    </p:anim>
                                    <p:anim calcmode="lin" valueType="num">
                                      <p:cBhvr additive="base">
                                        <p:cTn id="30" dur="500"/>
                                        <p:tgtEl>
                                          <p:spTgt spid="2">
                                            <p:txEl>
                                              <p:pRg st="0" end="0"/>
                                            </p:txEl>
                                          </p:spTgt>
                                        </p:tgtEl>
                                        <p:attrNameLst>
                                          <p:attrName>ppt_y</p:attrName>
                                        </p:attrNameLst>
                                      </p:cBhvr>
                                      <p:tavLst>
                                        <p:tav tm="0">
                                          <p:val>
                                            <p:strVal val="ppt_y"/>
                                          </p:val>
                                        </p:tav>
                                        <p:tav tm="100000">
                                          <p:val>
                                            <p:strVal val="ppt_y"/>
                                          </p:val>
                                        </p:tav>
                                      </p:tavLst>
                                    </p:anim>
                                    <p:set>
                                      <p:cBhvr>
                                        <p:cTn id="31" dur="1" fill="hold">
                                          <p:stCondLst>
                                            <p:cond delay="499"/>
                                          </p:stCondLst>
                                        </p:cTn>
                                        <p:tgtEl>
                                          <p:spTgt spid="2">
                                            <p:txEl>
                                              <p:pRg st="0" end="0"/>
                                            </p:txEl>
                                          </p:spTgt>
                                        </p:tgtEl>
                                        <p:attrNameLst>
                                          <p:attrName>style.visibility</p:attrName>
                                        </p:attrNameLst>
                                      </p:cBhvr>
                                      <p:to>
                                        <p:strVal val="hidden"/>
                                      </p:to>
                                    </p:set>
                                  </p:childTnLst>
                                </p:cTn>
                              </p:par>
                              <p:par>
                                <p:cTn id="32" presetID="2" presetClass="exit" presetSubtype="4" fill="hold" grpId="0" nodeType="withEffect">
                                  <p:stCondLst>
                                    <p:cond delay="0"/>
                                  </p:stCondLst>
                                  <p:childTnLst>
                                    <p:anim calcmode="lin" valueType="num">
                                      <p:cBhvr additive="base">
                                        <p:cTn id="33" dur="500"/>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4" dur="500"/>
                                        <p:tgtEl>
                                          <p:spTgt spid="2">
                                            <p:txEl>
                                              <p:pRg st="2" end="2"/>
                                            </p:txEl>
                                          </p:spTgt>
                                        </p:tgtEl>
                                        <p:attrNameLst>
                                          <p:attrName>ppt_y</p:attrName>
                                        </p:attrNameLst>
                                      </p:cBhvr>
                                      <p:tavLst>
                                        <p:tav tm="0">
                                          <p:val>
                                            <p:strVal val="ppt_y"/>
                                          </p:val>
                                        </p:tav>
                                        <p:tav tm="100000">
                                          <p:val>
                                            <p:strVal val="1+ppt_h/2"/>
                                          </p:val>
                                        </p:tav>
                                      </p:tavLst>
                                    </p:anim>
                                    <p:set>
                                      <p:cBhvr>
                                        <p:cTn id="35" dur="1" fill="hold">
                                          <p:stCondLst>
                                            <p:cond delay="499"/>
                                          </p:stCondLst>
                                        </p:cTn>
                                        <p:tgtEl>
                                          <p:spTgt spid="2">
                                            <p:txEl>
                                              <p:pRg st="2" end="2"/>
                                            </p:txEl>
                                          </p:spTgt>
                                        </p:tgtEl>
                                        <p:attrNameLst>
                                          <p:attrName>style.visibility</p:attrName>
                                        </p:attrNameLst>
                                      </p:cBhvr>
                                      <p:to>
                                        <p:strVal val="hidden"/>
                                      </p:to>
                                    </p:set>
                                  </p:childTnLst>
                                </p:cTn>
                              </p:par>
                              <p:par>
                                <p:cTn id="36" presetID="2" presetClass="exit" presetSubtype="4" fill="hold" grpId="0" nodeType="withEffect">
                                  <p:stCondLst>
                                    <p:cond delay="0"/>
                                  </p:stCondLst>
                                  <p:childTnLst>
                                    <p:anim calcmode="lin" valueType="num">
                                      <p:cBhvr additive="base">
                                        <p:cTn id="37" dur="500"/>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8" dur="500"/>
                                        <p:tgtEl>
                                          <p:spTgt spid="2">
                                            <p:txEl>
                                              <p:pRg st="3" end="3"/>
                                            </p:txEl>
                                          </p:spTgt>
                                        </p:tgtEl>
                                        <p:attrNameLst>
                                          <p:attrName>ppt_y</p:attrName>
                                        </p:attrNameLst>
                                      </p:cBhvr>
                                      <p:tavLst>
                                        <p:tav tm="0">
                                          <p:val>
                                            <p:strVal val="ppt_y"/>
                                          </p:val>
                                        </p:tav>
                                        <p:tav tm="100000">
                                          <p:val>
                                            <p:strVal val="1+ppt_h/2"/>
                                          </p:val>
                                        </p:tav>
                                      </p:tavLst>
                                    </p:anim>
                                    <p:set>
                                      <p:cBhvr>
                                        <p:cTn id="39" dur="1" fill="hold">
                                          <p:stCondLst>
                                            <p:cond delay="499"/>
                                          </p:stCondLst>
                                        </p:cTn>
                                        <p:tgtEl>
                                          <p:spTgt spid="2">
                                            <p:txEl>
                                              <p:pRg st="3" end="3"/>
                                            </p:txEl>
                                          </p:spTgt>
                                        </p:tgtEl>
                                        <p:attrNameLst>
                                          <p:attrName>style.visibility</p:attrName>
                                        </p:attrNameLst>
                                      </p:cBhvr>
                                      <p:to>
                                        <p:strVal val="hidden"/>
                                      </p:to>
                                    </p:set>
                                  </p:childTnLst>
                                </p:cTn>
                              </p:par>
                              <p:par>
                                <p:cTn id="40" presetID="2" presetClass="exit" presetSubtype="4" fill="hold" grpId="0" nodeType="withEffect">
                                  <p:stCondLst>
                                    <p:cond delay="0"/>
                                  </p:stCondLst>
                                  <p:childTnLst>
                                    <p:anim calcmode="lin" valueType="num">
                                      <p:cBhvr additive="base">
                                        <p:cTn id="41" dur="500"/>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42" dur="500"/>
                                        <p:tgtEl>
                                          <p:spTgt spid="2">
                                            <p:txEl>
                                              <p:pRg st="4" end="4"/>
                                            </p:txEl>
                                          </p:spTgt>
                                        </p:tgtEl>
                                        <p:attrNameLst>
                                          <p:attrName>ppt_y</p:attrName>
                                        </p:attrNameLst>
                                      </p:cBhvr>
                                      <p:tavLst>
                                        <p:tav tm="0">
                                          <p:val>
                                            <p:strVal val="ppt_y"/>
                                          </p:val>
                                        </p:tav>
                                        <p:tav tm="100000">
                                          <p:val>
                                            <p:strVal val="1+ppt_h/2"/>
                                          </p:val>
                                        </p:tav>
                                      </p:tavLst>
                                    </p:anim>
                                    <p:set>
                                      <p:cBhvr>
                                        <p:cTn id="43" dur="1" fill="hold">
                                          <p:stCondLst>
                                            <p:cond delay="499"/>
                                          </p:stCondLst>
                                        </p:cTn>
                                        <p:tgtEl>
                                          <p:spTgt spid="2">
                                            <p:txEl>
                                              <p:pRg st="4" end="4"/>
                                            </p:txEl>
                                          </p:spTgt>
                                        </p:tgtEl>
                                        <p:attrNameLst>
                                          <p:attrName>style.visibility</p:attrName>
                                        </p:attrNameLst>
                                      </p:cBhvr>
                                      <p:to>
                                        <p:strVal val="hidden"/>
                                      </p:to>
                                    </p:set>
                                  </p:childTnLst>
                                </p:cTn>
                              </p:par>
                              <p:par>
                                <p:cTn id="44" presetID="2" presetClass="exit" presetSubtype="4" fill="hold" grpId="0" nodeType="withEffect">
                                  <p:stCondLst>
                                    <p:cond delay="0"/>
                                  </p:stCondLst>
                                  <p:childTnLst>
                                    <p:anim calcmode="lin" valueType="num">
                                      <p:cBhvr additive="base">
                                        <p:cTn id="45" dur="500"/>
                                        <p:tgtEl>
                                          <p:spTgt spid="2">
                                            <p:bg/>
                                          </p:spTgt>
                                        </p:tgtEl>
                                        <p:attrNameLst>
                                          <p:attrName>ppt_x</p:attrName>
                                        </p:attrNameLst>
                                      </p:cBhvr>
                                      <p:tavLst>
                                        <p:tav tm="0">
                                          <p:val>
                                            <p:strVal val="ppt_x"/>
                                          </p:val>
                                        </p:tav>
                                        <p:tav tm="100000">
                                          <p:val>
                                            <p:strVal val="ppt_x"/>
                                          </p:val>
                                        </p:tav>
                                      </p:tavLst>
                                    </p:anim>
                                    <p:anim calcmode="lin" valueType="num">
                                      <p:cBhvr additive="base">
                                        <p:cTn id="46" dur="500"/>
                                        <p:tgtEl>
                                          <p:spTgt spid="2">
                                            <p:bg/>
                                          </p:spTgt>
                                        </p:tgtEl>
                                        <p:attrNameLst>
                                          <p:attrName>ppt_y</p:attrName>
                                        </p:attrNameLst>
                                      </p:cBhvr>
                                      <p:tavLst>
                                        <p:tav tm="0">
                                          <p:val>
                                            <p:strVal val="ppt_y"/>
                                          </p:val>
                                        </p:tav>
                                        <p:tav tm="100000">
                                          <p:val>
                                            <p:strVal val="1+ppt_h/2"/>
                                          </p:val>
                                        </p:tav>
                                      </p:tavLst>
                                    </p:anim>
                                    <p:set>
                                      <p:cBhvr>
                                        <p:cTn id="47" dur="1" fill="hold">
                                          <p:stCondLst>
                                            <p:cond delay="499"/>
                                          </p:stCondLst>
                                        </p:cTn>
                                        <p:tgtEl>
                                          <p:spTgt spid="2">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allAtOnce"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3D5F392-D389-1262-B597-A341B6335882}"/>
              </a:ext>
            </a:extLst>
          </p:cNvPr>
          <p:cNvSpPr/>
          <p:nvPr/>
        </p:nvSpPr>
        <p:spPr>
          <a:xfrm>
            <a:off x="65988" y="156090"/>
            <a:ext cx="3415418" cy="161198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t> ingress:</a:t>
            </a:r>
          </a:p>
          <a:p>
            <a:r>
              <a:rPr lang="en-US" sz="2400" dirty="0"/>
              <a:t>    - from:</a:t>
            </a:r>
          </a:p>
          <a:p>
            <a:r>
              <a:rPr lang="en-US" sz="2400" dirty="0"/>
              <a:t>        - </a:t>
            </a:r>
            <a:r>
              <a:rPr lang="en-US" sz="2400" dirty="0" err="1"/>
              <a:t>ipBlock</a:t>
            </a:r>
            <a:r>
              <a:rPr lang="en-US" sz="2400" dirty="0"/>
              <a:t>:</a:t>
            </a:r>
          </a:p>
          <a:p>
            <a:r>
              <a:rPr lang="en-US" sz="2400" dirty="0"/>
              <a:t>            </a:t>
            </a:r>
            <a:r>
              <a:rPr lang="en-US" sz="2400" dirty="0" err="1"/>
              <a:t>cidr</a:t>
            </a:r>
            <a:r>
              <a:rPr lang="en-US" sz="2400" dirty="0"/>
              <a:t>: 10.0.0.0/24</a:t>
            </a:r>
          </a:p>
        </p:txBody>
      </p:sp>
      <p:sp>
        <p:nvSpPr>
          <p:cNvPr id="8" name="Rectangle 7">
            <a:extLst>
              <a:ext uri="{FF2B5EF4-FFF2-40B4-BE49-F238E27FC236}">
                <a16:creationId xmlns:a16="http://schemas.microsoft.com/office/drawing/2014/main" id="{05DC49EA-19DD-564C-46E1-D9D7B5F98F19}"/>
              </a:ext>
            </a:extLst>
          </p:cNvPr>
          <p:cNvSpPr/>
          <p:nvPr/>
        </p:nvSpPr>
        <p:spPr>
          <a:xfrm>
            <a:off x="65988" y="2757068"/>
            <a:ext cx="3415418" cy="310640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t> ingress:</a:t>
            </a:r>
          </a:p>
          <a:p>
            <a:r>
              <a:rPr lang="en-US" sz="2400" dirty="0"/>
              <a:t>    - from:</a:t>
            </a:r>
          </a:p>
          <a:p>
            <a:r>
              <a:rPr lang="en-US" sz="2400" dirty="0"/>
              <a:t>        - </a:t>
            </a:r>
            <a:r>
              <a:rPr lang="en-US" sz="2400" dirty="0" err="1"/>
              <a:t>ipBlock</a:t>
            </a:r>
            <a:r>
              <a:rPr lang="en-US" sz="2400" dirty="0"/>
              <a:t>:</a:t>
            </a:r>
          </a:p>
          <a:p>
            <a:r>
              <a:rPr lang="en-US" sz="2400" dirty="0"/>
              <a:t>            </a:t>
            </a:r>
            <a:r>
              <a:rPr lang="en-US" sz="2400" dirty="0" err="1"/>
              <a:t>cidr</a:t>
            </a:r>
            <a:r>
              <a:rPr lang="en-US" sz="2400" dirty="0"/>
              <a:t>: 10.0.0.0/24</a:t>
            </a:r>
          </a:p>
          <a:p>
            <a:r>
              <a:rPr lang="fr-FR" sz="2400" dirty="0"/>
              <a:t> ports:</a:t>
            </a:r>
          </a:p>
          <a:p>
            <a:r>
              <a:rPr lang="fr-FR" sz="2400" dirty="0"/>
              <a:t>        - </a:t>
            </a:r>
            <a:r>
              <a:rPr lang="fr-FR" sz="2400" dirty="0" err="1"/>
              <a:t>protocol</a:t>
            </a:r>
            <a:r>
              <a:rPr lang="fr-FR" sz="2400" dirty="0"/>
              <a:t>: TCP</a:t>
            </a:r>
          </a:p>
          <a:p>
            <a:r>
              <a:rPr lang="fr-FR" sz="2400" dirty="0"/>
              <a:t>          port: 32000</a:t>
            </a:r>
          </a:p>
          <a:p>
            <a:r>
              <a:rPr lang="fr-FR" sz="2400" dirty="0"/>
              <a:t>          </a:t>
            </a:r>
            <a:r>
              <a:rPr lang="fr-FR" sz="2400" dirty="0" err="1"/>
              <a:t>endPort</a:t>
            </a:r>
            <a:r>
              <a:rPr lang="fr-FR" sz="2400" dirty="0"/>
              <a:t>: 32768</a:t>
            </a:r>
            <a:endParaRPr lang="en-US" sz="2400" dirty="0"/>
          </a:p>
        </p:txBody>
      </p:sp>
      <p:sp>
        <p:nvSpPr>
          <p:cNvPr id="4" name="Rectangle 3">
            <a:extLst>
              <a:ext uri="{FF2B5EF4-FFF2-40B4-BE49-F238E27FC236}">
                <a16:creationId xmlns:a16="http://schemas.microsoft.com/office/drawing/2014/main" id="{782B0705-C2DF-6A4E-B7D9-B59A646D96A2}"/>
              </a:ext>
            </a:extLst>
          </p:cNvPr>
          <p:cNvSpPr/>
          <p:nvPr/>
        </p:nvSpPr>
        <p:spPr>
          <a:xfrm>
            <a:off x="4546863" y="156090"/>
            <a:ext cx="3415418" cy="24177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t> ingress:</a:t>
            </a:r>
          </a:p>
          <a:p>
            <a:r>
              <a:rPr lang="en-US" sz="2400" dirty="0"/>
              <a:t>    - from:</a:t>
            </a:r>
          </a:p>
          <a:p>
            <a:r>
              <a:rPr lang="en-US" sz="2400" dirty="0"/>
              <a:t>        - </a:t>
            </a:r>
            <a:r>
              <a:rPr lang="en-US" sz="2400" dirty="0" err="1"/>
              <a:t>ipBlock</a:t>
            </a:r>
            <a:r>
              <a:rPr lang="en-US" sz="2400" dirty="0"/>
              <a:t>:</a:t>
            </a:r>
          </a:p>
          <a:p>
            <a:r>
              <a:rPr lang="en-US" sz="2400" dirty="0"/>
              <a:t>          </a:t>
            </a:r>
            <a:r>
              <a:rPr lang="en-US" sz="2400" dirty="0" err="1"/>
              <a:t>cidr</a:t>
            </a:r>
            <a:r>
              <a:rPr lang="en-US" sz="2400" dirty="0"/>
              <a:t>: 10.0.0.0/24</a:t>
            </a:r>
          </a:p>
          <a:p>
            <a:r>
              <a:rPr lang="en-US" sz="2400" dirty="0"/>
              <a:t>          except:</a:t>
            </a:r>
          </a:p>
          <a:p>
            <a:r>
              <a:rPr lang="en-US" sz="2400" dirty="0"/>
              <a:t>          - 10.57.10.0/24</a:t>
            </a:r>
          </a:p>
        </p:txBody>
      </p:sp>
      <p:sp>
        <p:nvSpPr>
          <p:cNvPr id="7" name="Rectangle 6">
            <a:extLst>
              <a:ext uri="{FF2B5EF4-FFF2-40B4-BE49-F238E27FC236}">
                <a16:creationId xmlns:a16="http://schemas.microsoft.com/office/drawing/2014/main" id="{23A69CB3-023E-C146-9BB8-1DBBF9ABD591}"/>
              </a:ext>
            </a:extLst>
          </p:cNvPr>
          <p:cNvSpPr/>
          <p:nvPr/>
        </p:nvSpPr>
        <p:spPr>
          <a:xfrm>
            <a:off x="4546863" y="2757068"/>
            <a:ext cx="3415418" cy="34834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t> ingress:</a:t>
            </a:r>
          </a:p>
          <a:p>
            <a:r>
              <a:rPr lang="en-US" sz="2400" dirty="0"/>
              <a:t>    - from:</a:t>
            </a:r>
          </a:p>
          <a:p>
            <a:r>
              <a:rPr lang="en-US" sz="2400" dirty="0"/>
              <a:t>        - </a:t>
            </a:r>
            <a:r>
              <a:rPr lang="en-US" sz="2400" dirty="0" err="1"/>
              <a:t>ipBlock</a:t>
            </a:r>
            <a:r>
              <a:rPr lang="en-US" sz="2400" dirty="0"/>
              <a:t>:</a:t>
            </a:r>
          </a:p>
          <a:p>
            <a:r>
              <a:rPr lang="en-US" sz="2400" dirty="0"/>
              <a:t>          </a:t>
            </a:r>
            <a:r>
              <a:rPr lang="en-US" sz="2400" dirty="0" err="1"/>
              <a:t>cidr</a:t>
            </a:r>
            <a:r>
              <a:rPr lang="en-US" sz="2400" dirty="0"/>
              <a:t>: 10.0.0.0/24</a:t>
            </a:r>
          </a:p>
          <a:p>
            <a:r>
              <a:rPr lang="en-US" sz="2400" dirty="0"/>
              <a:t>          except:</a:t>
            </a:r>
          </a:p>
          <a:p>
            <a:r>
              <a:rPr lang="en-US" sz="2400" dirty="0"/>
              <a:t>          - 10.57.10.0/24</a:t>
            </a:r>
          </a:p>
          <a:p>
            <a:r>
              <a:rPr lang="fr-FR" sz="2400" dirty="0"/>
              <a:t> ports:</a:t>
            </a:r>
          </a:p>
          <a:p>
            <a:r>
              <a:rPr lang="fr-FR" sz="2400" dirty="0"/>
              <a:t>        - </a:t>
            </a:r>
            <a:r>
              <a:rPr lang="fr-FR" sz="2400" dirty="0" err="1"/>
              <a:t>protocol</a:t>
            </a:r>
            <a:r>
              <a:rPr lang="fr-FR" sz="2400" dirty="0"/>
              <a:t>: TCP</a:t>
            </a:r>
          </a:p>
          <a:p>
            <a:r>
              <a:rPr lang="fr-FR" sz="2400" dirty="0"/>
              <a:t>          port: 3306</a:t>
            </a:r>
          </a:p>
          <a:p>
            <a:endParaRPr lang="en-US" sz="2400" dirty="0"/>
          </a:p>
        </p:txBody>
      </p:sp>
      <p:sp>
        <p:nvSpPr>
          <p:cNvPr id="9" name="Rectangle: Rounded Corners 8">
            <a:extLst>
              <a:ext uri="{FF2B5EF4-FFF2-40B4-BE49-F238E27FC236}">
                <a16:creationId xmlns:a16="http://schemas.microsoft.com/office/drawing/2014/main" id="{A36368AD-BE17-049A-E200-F8011AFD0165}"/>
              </a:ext>
            </a:extLst>
          </p:cNvPr>
          <p:cNvSpPr/>
          <p:nvPr/>
        </p:nvSpPr>
        <p:spPr>
          <a:xfrm>
            <a:off x="555416" y="943983"/>
            <a:ext cx="1452494" cy="366343"/>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B81E5CB0-546F-A29F-4576-EC26D7181C8B}"/>
              </a:ext>
            </a:extLst>
          </p:cNvPr>
          <p:cNvSpPr/>
          <p:nvPr/>
        </p:nvSpPr>
        <p:spPr>
          <a:xfrm>
            <a:off x="5185547" y="1690272"/>
            <a:ext cx="1196399" cy="327064"/>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24F363BA-D771-9CE6-971C-7D49ED16FAEB}"/>
              </a:ext>
            </a:extLst>
          </p:cNvPr>
          <p:cNvSpPr/>
          <p:nvPr/>
        </p:nvSpPr>
        <p:spPr>
          <a:xfrm>
            <a:off x="886926" y="1310327"/>
            <a:ext cx="2280480" cy="379946"/>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BD616027-8100-8473-8048-DA151BA95B59}"/>
              </a:ext>
            </a:extLst>
          </p:cNvPr>
          <p:cNvSpPr/>
          <p:nvPr/>
        </p:nvSpPr>
        <p:spPr>
          <a:xfrm>
            <a:off x="5241706" y="2047189"/>
            <a:ext cx="2280480" cy="379946"/>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77A84872-8BFF-986A-AAAE-9623EFC5C55C}"/>
              </a:ext>
            </a:extLst>
          </p:cNvPr>
          <p:cNvSpPr/>
          <p:nvPr/>
        </p:nvSpPr>
        <p:spPr>
          <a:xfrm>
            <a:off x="160679" y="4310270"/>
            <a:ext cx="2733350" cy="1553202"/>
          </a:xfrm>
          <a:prstGeom prst="roundRect">
            <a:avLst>
              <a:gd name="adj" fmla="val 9991"/>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49CBB7EA-0379-CCEA-DA37-12FF27F6270C}"/>
              </a:ext>
            </a:extLst>
          </p:cNvPr>
          <p:cNvSpPr/>
          <p:nvPr/>
        </p:nvSpPr>
        <p:spPr>
          <a:xfrm>
            <a:off x="659876" y="4619134"/>
            <a:ext cx="2149312" cy="1131217"/>
          </a:xfrm>
          <a:prstGeom prst="roundRect">
            <a:avLst>
              <a:gd name="adj" fmla="val 27426"/>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CD97D082-A719-420A-44C7-4FFEFF1323A6}"/>
              </a:ext>
            </a:extLst>
          </p:cNvPr>
          <p:cNvSpPr/>
          <p:nvPr/>
        </p:nvSpPr>
        <p:spPr>
          <a:xfrm>
            <a:off x="4621129" y="5043340"/>
            <a:ext cx="2543242" cy="1093509"/>
          </a:xfrm>
          <a:prstGeom prst="roundRect">
            <a:avLst>
              <a:gd name="adj" fmla="val 9991"/>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08038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2000"/>
                                        <p:tgtEl>
                                          <p:spTgt spid="9"/>
                                        </p:tgtEl>
                                      </p:cBhvr>
                                    </p:animEffect>
                                  </p:childTnLst>
                                </p:cTn>
                              </p:par>
                            </p:childTnLst>
                          </p:cTn>
                        </p:par>
                        <p:par>
                          <p:cTn id="12" fill="hold">
                            <p:stCondLst>
                              <p:cond delay="2500"/>
                            </p:stCondLst>
                            <p:childTnLst>
                              <p:par>
                                <p:cTn id="13" presetID="21"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20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par>
                          <p:cTn id="21" fill="hold">
                            <p:stCondLst>
                              <p:cond delay="500"/>
                            </p:stCondLst>
                            <p:childTnLst>
                              <p:par>
                                <p:cTn id="22" presetID="21" presetClass="entr" presetSubtype="1"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heel(1)">
                                      <p:cBhvr>
                                        <p:cTn id="24" dur="2000"/>
                                        <p:tgtEl>
                                          <p:spTgt spid="10"/>
                                        </p:tgtEl>
                                      </p:cBhvr>
                                    </p:animEffect>
                                  </p:childTnLst>
                                </p:cTn>
                              </p:par>
                            </p:childTnLst>
                          </p:cTn>
                        </p:par>
                        <p:par>
                          <p:cTn id="25" fill="hold">
                            <p:stCondLst>
                              <p:cond delay="2500"/>
                            </p:stCondLst>
                            <p:childTnLst>
                              <p:par>
                                <p:cTn id="26" presetID="21" presetClass="entr" presetSubtype="1"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heel(1)">
                                      <p:cBhvr>
                                        <p:cTn id="28" dur="2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21" presetClass="entr" presetSubtype="1"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heel(1)">
                                      <p:cBhvr>
                                        <p:cTn id="39" dur="2000"/>
                                        <p:tgtEl>
                                          <p:spTgt spid="13"/>
                                        </p:tgtEl>
                                      </p:cBhvr>
                                    </p:animEffect>
                                  </p:childTnLst>
                                </p:cTn>
                              </p:par>
                            </p:childTnLst>
                          </p:cTn>
                        </p:par>
                        <p:par>
                          <p:cTn id="40" fill="hold">
                            <p:stCondLst>
                              <p:cond delay="3000"/>
                            </p:stCondLst>
                            <p:childTnLst>
                              <p:par>
                                <p:cTn id="41" presetID="21" presetClass="entr" presetSubtype="1"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heel(1)">
                                      <p:cBhvr>
                                        <p:cTn id="43" dur="20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21" presetClass="entr" presetSubtype="1"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heel(1)">
                                      <p:cBhvr>
                                        <p:cTn id="5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4" grpId="0" animBg="1"/>
      <p:bldP spid="7" grpId="0" animBg="1"/>
      <p:bldP spid="9" grpId="0" animBg="1"/>
      <p:bldP spid="10" grpId="0" animBg="1"/>
      <p:bldP spid="11" grpId="0" animBg="1"/>
      <p:bldP spid="12" grpId="0" animBg="1"/>
      <p:bldP spid="13" grpId="0" animBg="1"/>
      <p:bldP spid="14"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1C099A-A590-C983-0466-BE9CEB28BA05}"/>
              </a:ext>
            </a:extLst>
          </p:cNvPr>
          <p:cNvSpPr txBox="1"/>
          <p:nvPr/>
        </p:nvSpPr>
        <p:spPr>
          <a:xfrm>
            <a:off x="2658359" y="1246770"/>
            <a:ext cx="6532775" cy="1815882"/>
          </a:xfrm>
          <a:prstGeom prst="rect">
            <a:avLst/>
          </a:prstGeom>
          <a:noFill/>
        </p:spPr>
        <p:txBody>
          <a:bodyPr wrap="square">
            <a:spAutoFit/>
          </a:bodyPr>
          <a:lstStyle/>
          <a:p>
            <a:pPr marL="457200" indent="-457200">
              <a:buFont typeface="Wingdings" panose="05000000000000000000" pitchFamily="2" charset="2"/>
              <a:buChar char="ü"/>
            </a:pPr>
            <a:r>
              <a:rPr lang="en-US" sz="2800" dirty="0">
                <a:solidFill>
                  <a:schemeClr val="bg1"/>
                </a:solidFill>
              </a:rPr>
              <a:t>podSelector</a:t>
            </a:r>
          </a:p>
          <a:p>
            <a:pPr marL="457200" indent="-457200">
              <a:buFont typeface="Wingdings" panose="05000000000000000000" pitchFamily="2" charset="2"/>
              <a:buChar char="ü"/>
            </a:pPr>
            <a:r>
              <a:rPr lang="en-US" sz="2800" dirty="0">
                <a:solidFill>
                  <a:schemeClr val="bg1"/>
                </a:solidFill>
              </a:rPr>
              <a:t>namespaceSelector</a:t>
            </a:r>
          </a:p>
          <a:p>
            <a:pPr marL="457200" indent="-457200">
              <a:buFont typeface="Wingdings" panose="05000000000000000000" pitchFamily="2" charset="2"/>
              <a:buChar char="ü"/>
            </a:pPr>
            <a:r>
              <a:rPr lang="en-US" sz="2800" dirty="0" err="1">
                <a:solidFill>
                  <a:schemeClr val="bg1"/>
                </a:solidFill>
              </a:rPr>
              <a:t>ipBlock</a:t>
            </a:r>
            <a:endParaRPr lang="en-US" sz="2800" dirty="0">
              <a:solidFill>
                <a:schemeClr val="bg1"/>
              </a:solidFill>
            </a:endParaRPr>
          </a:p>
          <a:p>
            <a:pPr marL="457200" indent="-457200">
              <a:buFont typeface="Wingdings" panose="05000000000000000000" pitchFamily="2" charset="2"/>
              <a:buChar char="ü"/>
            </a:pPr>
            <a:r>
              <a:rPr lang="en-US" sz="2800" dirty="0">
                <a:solidFill>
                  <a:schemeClr val="bg1"/>
                </a:solidFill>
              </a:rPr>
              <a:t>Allowing specific ports or port ranges. </a:t>
            </a:r>
          </a:p>
        </p:txBody>
      </p:sp>
      <p:sp>
        <p:nvSpPr>
          <p:cNvPr id="4" name="Rectangle 3">
            <a:extLst>
              <a:ext uri="{FF2B5EF4-FFF2-40B4-BE49-F238E27FC236}">
                <a16:creationId xmlns:a16="http://schemas.microsoft.com/office/drawing/2014/main" id="{1902D5EF-73D6-743B-32A7-DB1E98324020}"/>
              </a:ext>
            </a:extLst>
          </p:cNvPr>
          <p:cNvSpPr/>
          <p:nvPr/>
        </p:nvSpPr>
        <p:spPr>
          <a:xfrm>
            <a:off x="2139884" y="518474"/>
            <a:ext cx="7277493" cy="29105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5F3D1E6-289C-4FB2-099F-AC6493F3656B}"/>
              </a:ext>
            </a:extLst>
          </p:cNvPr>
          <p:cNvSpPr txBox="1"/>
          <p:nvPr/>
        </p:nvSpPr>
        <p:spPr>
          <a:xfrm>
            <a:off x="4034672" y="612742"/>
            <a:ext cx="1470581" cy="523220"/>
          </a:xfrm>
          <a:prstGeom prst="rect">
            <a:avLst/>
          </a:prstGeom>
          <a:noFill/>
        </p:spPr>
        <p:txBody>
          <a:bodyPr wrap="square" rtlCol="0">
            <a:spAutoFit/>
          </a:bodyPr>
          <a:lstStyle/>
          <a:p>
            <a:r>
              <a:rPr lang="en-US" sz="2800" b="1" dirty="0">
                <a:solidFill>
                  <a:schemeClr val="bg1"/>
                </a:solidFill>
              </a:rPr>
              <a:t>Ingress</a:t>
            </a:r>
          </a:p>
        </p:txBody>
      </p:sp>
      <p:sp>
        <p:nvSpPr>
          <p:cNvPr id="6" name="Arrow: Right 5">
            <a:extLst>
              <a:ext uri="{FF2B5EF4-FFF2-40B4-BE49-F238E27FC236}">
                <a16:creationId xmlns:a16="http://schemas.microsoft.com/office/drawing/2014/main" id="{34005131-AD17-6CD0-C93B-2BCA7F813F2B}"/>
              </a:ext>
            </a:extLst>
          </p:cNvPr>
          <p:cNvSpPr/>
          <p:nvPr/>
        </p:nvSpPr>
        <p:spPr>
          <a:xfrm>
            <a:off x="904973" y="471340"/>
            <a:ext cx="1206631" cy="62216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BF2479-F5CA-C6D2-941F-6A262C0EE470}"/>
              </a:ext>
            </a:extLst>
          </p:cNvPr>
          <p:cNvSpPr/>
          <p:nvPr/>
        </p:nvSpPr>
        <p:spPr>
          <a:xfrm>
            <a:off x="2080181" y="3638548"/>
            <a:ext cx="7277493" cy="291052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860FEF64-9685-A0D2-F350-937505E36878}"/>
              </a:ext>
            </a:extLst>
          </p:cNvPr>
          <p:cNvSpPr/>
          <p:nvPr/>
        </p:nvSpPr>
        <p:spPr>
          <a:xfrm>
            <a:off x="9417377" y="3638548"/>
            <a:ext cx="1206631" cy="62216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80A4A2D-5A67-7792-707B-DE5669748017}"/>
              </a:ext>
            </a:extLst>
          </p:cNvPr>
          <p:cNvSpPr txBox="1"/>
          <p:nvPr/>
        </p:nvSpPr>
        <p:spPr>
          <a:xfrm>
            <a:off x="2671713" y="4243737"/>
            <a:ext cx="6094428" cy="1815882"/>
          </a:xfrm>
          <a:prstGeom prst="rect">
            <a:avLst/>
          </a:prstGeom>
          <a:noFill/>
        </p:spPr>
        <p:txBody>
          <a:bodyPr wrap="square">
            <a:spAutoFit/>
          </a:bodyPr>
          <a:lstStyle/>
          <a:p>
            <a:pPr marL="457200" indent="-457200">
              <a:buFont typeface="Arial" panose="020B0604020202020204" pitchFamily="34" charset="0"/>
              <a:buChar char="•"/>
            </a:pPr>
            <a:r>
              <a:rPr lang="en-US" sz="2800" dirty="0">
                <a:solidFill>
                  <a:schemeClr val="bg1"/>
                </a:solidFill>
              </a:rPr>
              <a:t>podSelector</a:t>
            </a:r>
          </a:p>
          <a:p>
            <a:pPr marL="457200" indent="-457200">
              <a:buFont typeface="Arial" panose="020B0604020202020204" pitchFamily="34" charset="0"/>
              <a:buChar char="•"/>
            </a:pPr>
            <a:r>
              <a:rPr lang="en-US" sz="2800" dirty="0">
                <a:solidFill>
                  <a:schemeClr val="bg1"/>
                </a:solidFill>
              </a:rPr>
              <a:t>namespaceSelector</a:t>
            </a:r>
          </a:p>
          <a:p>
            <a:pPr marL="457200" indent="-457200">
              <a:buFont typeface="Arial" panose="020B0604020202020204" pitchFamily="34" charset="0"/>
              <a:buChar char="•"/>
            </a:pPr>
            <a:r>
              <a:rPr lang="en-US" sz="2800" dirty="0" err="1">
                <a:solidFill>
                  <a:schemeClr val="bg1"/>
                </a:solidFill>
              </a:rPr>
              <a:t>ipBlock</a:t>
            </a: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rPr>
              <a:t>Allowing specific ports or port ranges. </a:t>
            </a:r>
          </a:p>
        </p:txBody>
      </p:sp>
      <p:sp>
        <p:nvSpPr>
          <p:cNvPr id="11" name="TextBox 10">
            <a:extLst>
              <a:ext uri="{FF2B5EF4-FFF2-40B4-BE49-F238E27FC236}">
                <a16:creationId xmlns:a16="http://schemas.microsoft.com/office/drawing/2014/main" id="{FA22B3D4-0AF1-782C-006A-5149AE00FF5A}"/>
              </a:ext>
            </a:extLst>
          </p:cNvPr>
          <p:cNvSpPr txBox="1"/>
          <p:nvPr/>
        </p:nvSpPr>
        <p:spPr>
          <a:xfrm>
            <a:off x="4248346" y="3735873"/>
            <a:ext cx="1470581" cy="523220"/>
          </a:xfrm>
          <a:prstGeom prst="rect">
            <a:avLst/>
          </a:prstGeom>
          <a:noFill/>
        </p:spPr>
        <p:txBody>
          <a:bodyPr wrap="square" rtlCol="0">
            <a:spAutoFit/>
          </a:bodyPr>
          <a:lstStyle/>
          <a:p>
            <a:r>
              <a:rPr lang="en-US" sz="2800" b="1" dirty="0">
                <a:solidFill>
                  <a:schemeClr val="bg1"/>
                </a:solidFill>
              </a:rPr>
              <a:t>Egress</a:t>
            </a:r>
          </a:p>
        </p:txBody>
      </p:sp>
    </p:spTree>
    <p:extLst>
      <p:ext uri="{BB962C8B-B14F-4D97-AF65-F5344CB8AC3E}">
        <p14:creationId xmlns:p14="http://schemas.microsoft.com/office/powerpoint/2010/main" val="407088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heel(1)">
                                      <p:cBhvr>
                                        <p:cTn id="27" dur="2000"/>
                                        <p:tgtEl>
                                          <p:spTgt spid="4"/>
                                        </p:tgtEl>
                                      </p:cBhvr>
                                    </p:animEffect>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par>
                          <p:cTn id="31" fill="hold">
                            <p:stCondLst>
                              <p:cond delay="2000"/>
                            </p:stCondLst>
                            <p:childTnLst>
                              <p:par>
                                <p:cTn id="32" presetID="22" presetClass="entr" presetSubtype="8" repeatCount="indefinite" fill="hold" grpId="0" nodeType="afterEffect">
                                  <p:stCondLst>
                                    <p:cond delay="0"/>
                                  </p:stCondLst>
                                  <p:endCondLst>
                                    <p:cond evt="onNext" delay="0">
                                      <p:tgtEl>
                                        <p:sldTgt/>
                                      </p:tgtEl>
                                    </p:cond>
                                  </p:end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heel(1)">
                                      <p:cBhvr>
                                        <p:cTn id="39" dur="2000"/>
                                        <p:tgtEl>
                                          <p:spTgt spid="7"/>
                                        </p:tgtEl>
                                      </p:cBhvr>
                                    </p:animEffect>
                                  </p:childTnLst>
                                </p:cTn>
                              </p:par>
                            </p:childTnLst>
                          </p:cTn>
                        </p:par>
                        <p:par>
                          <p:cTn id="40" fill="hold">
                            <p:stCondLst>
                              <p:cond delay="2000"/>
                            </p:stCondLst>
                            <p:childTnLst>
                              <p:par>
                                <p:cTn id="41" presetID="22" presetClass="entr" presetSubtype="8" repeatCount="indefinite" fill="hold" grpId="0" nodeType="afterEffect">
                                  <p:stCondLst>
                                    <p:cond delay="0"/>
                                  </p:stCondLst>
                                  <p:endCondLst>
                                    <p:cond evt="onNext" delay="0">
                                      <p:tgtEl>
                                        <p:sldTgt/>
                                      </p:tgtEl>
                                    </p:cond>
                                  </p:end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childTnLst>
                          </p:cTn>
                        </p:par>
                        <p:par>
                          <p:cTn id="44" fill="hold">
                            <p:stCondLst>
                              <p:cond delay="2500"/>
                            </p:stCondLst>
                            <p:childTnLst>
                              <p:par>
                                <p:cTn id="45" presetID="1" presetClass="entr" presetSubtype="0" fill="hold" nodeType="afterEffect">
                                  <p:stCondLst>
                                    <p:cond delay="0"/>
                                  </p:stCondLst>
                                  <p:childTnLst>
                                    <p:set>
                                      <p:cBhvr>
                                        <p:cTn id="4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animEffect transition="in" filter="wipe(left)">
                                      <p:cBhvr>
                                        <p:cTn id="51" dur="500"/>
                                        <p:tgtEl>
                                          <p:spTgt spid="10">
                                            <p:txEl>
                                              <p:pRg st="0" end="0"/>
                                            </p:txEl>
                                          </p:spTgt>
                                        </p:tgtEl>
                                      </p:cBhvr>
                                    </p:animEffect>
                                  </p:childTnLst>
                                </p:cTn>
                              </p:par>
                              <p:par>
                                <p:cTn id="52" presetID="22" presetClass="entr" presetSubtype="8" fill="hold" nodeType="withEffect">
                                  <p:stCondLst>
                                    <p:cond delay="0"/>
                                  </p:stCondLst>
                                  <p:childTnLst>
                                    <p:set>
                                      <p:cBhvr>
                                        <p:cTn id="53" dur="1" fill="hold">
                                          <p:stCondLst>
                                            <p:cond delay="0"/>
                                          </p:stCondLst>
                                        </p:cTn>
                                        <p:tgtEl>
                                          <p:spTgt spid="10">
                                            <p:txEl>
                                              <p:pRg st="1" end="1"/>
                                            </p:txEl>
                                          </p:spTgt>
                                        </p:tgtEl>
                                        <p:attrNameLst>
                                          <p:attrName>style.visibility</p:attrName>
                                        </p:attrNameLst>
                                      </p:cBhvr>
                                      <p:to>
                                        <p:strVal val="visible"/>
                                      </p:to>
                                    </p:set>
                                    <p:animEffect transition="in" filter="wipe(left)">
                                      <p:cBhvr>
                                        <p:cTn id="54" dur="500"/>
                                        <p:tgtEl>
                                          <p:spTgt spid="10">
                                            <p:txEl>
                                              <p:pRg st="1" end="1"/>
                                            </p:txEl>
                                          </p:spTgt>
                                        </p:tgtEl>
                                      </p:cBhvr>
                                    </p:animEffect>
                                  </p:childTnLst>
                                </p:cTn>
                              </p:par>
                              <p:par>
                                <p:cTn id="55" presetID="22" presetClass="entr" presetSubtype="8" fill="hold" nodeType="withEffect">
                                  <p:stCondLst>
                                    <p:cond delay="0"/>
                                  </p:stCondLst>
                                  <p:childTnLst>
                                    <p:set>
                                      <p:cBhvr>
                                        <p:cTn id="56" dur="1" fill="hold">
                                          <p:stCondLst>
                                            <p:cond delay="0"/>
                                          </p:stCondLst>
                                        </p:cTn>
                                        <p:tgtEl>
                                          <p:spTgt spid="10">
                                            <p:txEl>
                                              <p:pRg st="2" end="2"/>
                                            </p:txEl>
                                          </p:spTgt>
                                        </p:tgtEl>
                                        <p:attrNameLst>
                                          <p:attrName>style.visibility</p:attrName>
                                        </p:attrNameLst>
                                      </p:cBhvr>
                                      <p:to>
                                        <p:strVal val="visible"/>
                                      </p:to>
                                    </p:set>
                                    <p:animEffect transition="in" filter="wipe(left)">
                                      <p:cBhvr>
                                        <p:cTn id="57" dur="500"/>
                                        <p:tgtEl>
                                          <p:spTgt spid="10">
                                            <p:txEl>
                                              <p:pRg st="2" end="2"/>
                                            </p:txEl>
                                          </p:spTgt>
                                        </p:tgtEl>
                                      </p:cBhvr>
                                    </p:animEffect>
                                  </p:childTnLst>
                                </p:cTn>
                              </p:par>
                              <p:par>
                                <p:cTn id="58" presetID="22" presetClass="entr" presetSubtype="8" fill="hold" nodeType="withEffect">
                                  <p:stCondLst>
                                    <p:cond delay="0"/>
                                  </p:stCondLst>
                                  <p:childTnLst>
                                    <p:set>
                                      <p:cBhvr>
                                        <p:cTn id="59" dur="1" fill="hold">
                                          <p:stCondLst>
                                            <p:cond delay="0"/>
                                          </p:stCondLst>
                                        </p:cTn>
                                        <p:tgtEl>
                                          <p:spTgt spid="10">
                                            <p:txEl>
                                              <p:pRg st="3" end="3"/>
                                            </p:txEl>
                                          </p:spTgt>
                                        </p:tgtEl>
                                        <p:attrNameLst>
                                          <p:attrName>style.visibility</p:attrName>
                                        </p:attrNameLst>
                                      </p:cBhvr>
                                      <p:to>
                                        <p:strVal val="visible"/>
                                      </p:to>
                                    </p:set>
                                    <p:animEffect transition="in" filter="wipe(left)">
                                      <p:cBhvr>
                                        <p:cTn id="6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DA44D3-615B-048F-0E9E-8EFCFB3061BA}"/>
              </a:ext>
            </a:extLst>
          </p:cNvPr>
          <p:cNvSpPr txBox="1"/>
          <p:nvPr/>
        </p:nvSpPr>
        <p:spPr>
          <a:xfrm>
            <a:off x="228600" y="207664"/>
            <a:ext cx="4663911" cy="6370975"/>
          </a:xfrm>
          <a:prstGeom prst="rect">
            <a:avLst/>
          </a:prstGeom>
          <a:noFill/>
        </p:spPr>
        <p:txBody>
          <a:bodyPr wrap="square">
            <a:spAutoFit/>
          </a:bodyPr>
          <a:lstStyle/>
          <a:p>
            <a:r>
              <a:rPr lang="en-US" sz="2400" dirty="0">
                <a:solidFill>
                  <a:schemeClr val="bg1"/>
                </a:solidFill>
              </a:rPr>
              <a:t>apiVersion: networking.k8s.io/v1</a:t>
            </a:r>
          </a:p>
          <a:p>
            <a:r>
              <a:rPr lang="en-US" sz="2400" dirty="0">
                <a:solidFill>
                  <a:schemeClr val="bg1"/>
                </a:solidFill>
              </a:rPr>
              <a:t>kind: NetworkPolicy</a:t>
            </a:r>
          </a:p>
          <a:p>
            <a:r>
              <a:rPr lang="en-US" sz="2400" dirty="0">
                <a:solidFill>
                  <a:schemeClr val="bg1"/>
                </a:solidFill>
              </a:rPr>
              <a:t>metadata:</a:t>
            </a:r>
          </a:p>
          <a:p>
            <a:r>
              <a:rPr lang="en-US" sz="2400" dirty="0">
                <a:solidFill>
                  <a:schemeClr val="bg1"/>
                </a:solidFill>
              </a:rPr>
              <a:t> name: sample-network-policy</a:t>
            </a:r>
          </a:p>
          <a:p>
            <a:r>
              <a:rPr lang="en-US" sz="2400" dirty="0">
                <a:solidFill>
                  <a:schemeClr val="bg1"/>
                </a:solidFill>
              </a:rPr>
              <a:t> namespace: default</a:t>
            </a:r>
          </a:p>
          <a:p>
            <a:r>
              <a:rPr lang="en-US" sz="2400" dirty="0">
                <a:solidFill>
                  <a:schemeClr val="bg1"/>
                </a:solidFill>
              </a:rPr>
              <a:t>spec:</a:t>
            </a:r>
          </a:p>
          <a:p>
            <a:r>
              <a:rPr lang="en-US" sz="2400" dirty="0">
                <a:solidFill>
                  <a:schemeClr val="bg1"/>
                </a:solidFill>
              </a:rPr>
              <a:t>  podSelector:</a:t>
            </a:r>
          </a:p>
          <a:p>
            <a:r>
              <a:rPr lang="en-US" sz="2400" dirty="0">
                <a:solidFill>
                  <a:schemeClr val="bg1"/>
                </a:solidFill>
              </a:rPr>
              <a:t>    matchLabels:</a:t>
            </a:r>
          </a:p>
          <a:p>
            <a:r>
              <a:rPr lang="en-US" sz="2400" dirty="0">
                <a:solidFill>
                  <a:schemeClr val="bg1"/>
                </a:solidFill>
              </a:rPr>
              <a:t>      app: web</a:t>
            </a:r>
          </a:p>
          <a:p>
            <a:r>
              <a:rPr lang="en-US" sz="2400" dirty="0">
                <a:solidFill>
                  <a:schemeClr val="bg1"/>
                </a:solidFill>
              </a:rPr>
              <a:t>  </a:t>
            </a:r>
            <a:r>
              <a:rPr lang="en-US" sz="2400" dirty="0" err="1">
                <a:solidFill>
                  <a:schemeClr val="bg1"/>
                </a:solidFill>
              </a:rPr>
              <a:t>policyTypes</a:t>
            </a:r>
            <a:r>
              <a:rPr lang="en-US" sz="2400" dirty="0">
                <a:solidFill>
                  <a:schemeClr val="bg1"/>
                </a:solidFill>
              </a:rPr>
              <a:t>:</a:t>
            </a:r>
          </a:p>
          <a:p>
            <a:r>
              <a:rPr lang="en-US" sz="2400" dirty="0">
                <a:solidFill>
                  <a:schemeClr val="bg1"/>
                </a:solidFill>
              </a:rPr>
              <a:t>    - Egress</a:t>
            </a:r>
          </a:p>
          <a:p>
            <a:r>
              <a:rPr lang="en-US" sz="2400" b="1" dirty="0">
                <a:solidFill>
                  <a:schemeClr val="bg1"/>
                </a:solidFill>
              </a:rPr>
              <a:t>    - </a:t>
            </a:r>
            <a:r>
              <a:rPr lang="en-US" sz="2400" dirty="0">
                <a:solidFill>
                  <a:schemeClr val="bg1"/>
                </a:solidFill>
              </a:rPr>
              <a:t>Ingress</a:t>
            </a:r>
          </a:p>
          <a:p>
            <a:r>
              <a:rPr lang="en-US" sz="2400" b="1" dirty="0">
                <a:solidFill>
                  <a:schemeClr val="bg1"/>
                </a:solidFill>
              </a:rPr>
              <a:t>   ingress:</a:t>
            </a:r>
          </a:p>
          <a:p>
            <a:r>
              <a:rPr lang="en-US" sz="2400" b="1" dirty="0">
                <a:solidFill>
                  <a:schemeClr val="bg1"/>
                </a:solidFill>
              </a:rPr>
              <a:t>      - from:</a:t>
            </a:r>
          </a:p>
          <a:p>
            <a:r>
              <a:rPr lang="en-US" sz="2400" b="1" dirty="0">
                <a:solidFill>
                  <a:schemeClr val="bg1"/>
                </a:solidFill>
              </a:rPr>
              <a:t>        - podSelector:</a:t>
            </a:r>
          </a:p>
          <a:p>
            <a:r>
              <a:rPr lang="en-US" sz="2400" b="1" dirty="0">
                <a:solidFill>
                  <a:schemeClr val="bg1"/>
                </a:solidFill>
              </a:rPr>
              <a:t>            matchLabels:</a:t>
            </a:r>
          </a:p>
          <a:p>
            <a:r>
              <a:rPr lang="en-US" sz="2400" b="1" dirty="0">
                <a:solidFill>
                  <a:schemeClr val="bg1"/>
                </a:solidFill>
              </a:rPr>
              <a:t>             app: </a:t>
            </a:r>
            <a:r>
              <a:rPr lang="en-US" sz="2400" b="1" dirty="0" err="1">
                <a:solidFill>
                  <a:schemeClr val="bg1"/>
                </a:solidFill>
              </a:rPr>
              <a:t>db</a:t>
            </a:r>
            <a:endParaRPr lang="en-US" sz="2400" b="1" dirty="0">
              <a:solidFill>
                <a:schemeClr val="bg1"/>
              </a:solidFill>
            </a:endParaRPr>
          </a:p>
        </p:txBody>
      </p:sp>
      <p:sp>
        <p:nvSpPr>
          <p:cNvPr id="4" name="Rectangle 3">
            <a:extLst>
              <a:ext uri="{FF2B5EF4-FFF2-40B4-BE49-F238E27FC236}">
                <a16:creationId xmlns:a16="http://schemas.microsoft.com/office/drawing/2014/main" id="{B7C82FC5-6B56-38E2-3C51-436D15B54F9A}"/>
              </a:ext>
            </a:extLst>
          </p:cNvPr>
          <p:cNvSpPr/>
          <p:nvPr/>
        </p:nvSpPr>
        <p:spPr>
          <a:xfrm>
            <a:off x="430010" y="4620724"/>
            <a:ext cx="1172547" cy="390418"/>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131683-1784-49F4-9653-64853020BFD0}"/>
              </a:ext>
            </a:extLst>
          </p:cNvPr>
          <p:cNvSpPr/>
          <p:nvPr/>
        </p:nvSpPr>
        <p:spPr>
          <a:xfrm>
            <a:off x="609119" y="4982861"/>
            <a:ext cx="1172547" cy="390418"/>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633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5CC5F5C-3BD0-3018-5ADD-8C5596CE2817}"/>
              </a:ext>
            </a:extLst>
          </p:cNvPr>
          <p:cNvSpPr txBox="1"/>
          <p:nvPr/>
        </p:nvSpPr>
        <p:spPr>
          <a:xfrm>
            <a:off x="5480901" y="207664"/>
            <a:ext cx="4663911" cy="6370975"/>
          </a:xfrm>
          <a:prstGeom prst="rect">
            <a:avLst/>
          </a:prstGeom>
          <a:noFill/>
        </p:spPr>
        <p:txBody>
          <a:bodyPr wrap="square">
            <a:spAutoFit/>
          </a:bodyPr>
          <a:lstStyle/>
          <a:p>
            <a:r>
              <a:rPr lang="en-US" sz="2400" dirty="0">
                <a:solidFill>
                  <a:schemeClr val="bg1"/>
                </a:solidFill>
              </a:rPr>
              <a:t>apiVersion: networking.k8s.io/v1</a:t>
            </a:r>
          </a:p>
          <a:p>
            <a:r>
              <a:rPr lang="en-US" sz="2400" dirty="0">
                <a:solidFill>
                  <a:schemeClr val="bg1"/>
                </a:solidFill>
              </a:rPr>
              <a:t>kind: NetworkPolicy</a:t>
            </a:r>
          </a:p>
          <a:p>
            <a:r>
              <a:rPr lang="en-US" sz="2400" dirty="0">
                <a:solidFill>
                  <a:schemeClr val="bg1"/>
                </a:solidFill>
              </a:rPr>
              <a:t>metadata:</a:t>
            </a:r>
          </a:p>
          <a:p>
            <a:r>
              <a:rPr lang="en-US" sz="2400" dirty="0">
                <a:solidFill>
                  <a:schemeClr val="bg1"/>
                </a:solidFill>
              </a:rPr>
              <a:t> name: sample-network-policy</a:t>
            </a:r>
          </a:p>
          <a:p>
            <a:r>
              <a:rPr lang="en-US" sz="2400" dirty="0">
                <a:solidFill>
                  <a:schemeClr val="bg1"/>
                </a:solidFill>
              </a:rPr>
              <a:t> namespace: default</a:t>
            </a:r>
          </a:p>
          <a:p>
            <a:r>
              <a:rPr lang="en-US" sz="2400" dirty="0">
                <a:solidFill>
                  <a:schemeClr val="bg1"/>
                </a:solidFill>
              </a:rPr>
              <a:t>spec:</a:t>
            </a:r>
          </a:p>
          <a:p>
            <a:r>
              <a:rPr lang="en-US" sz="2400" dirty="0">
                <a:solidFill>
                  <a:schemeClr val="bg1"/>
                </a:solidFill>
              </a:rPr>
              <a:t>  podSelector:</a:t>
            </a:r>
          </a:p>
          <a:p>
            <a:r>
              <a:rPr lang="en-US" sz="2400" dirty="0">
                <a:solidFill>
                  <a:schemeClr val="bg1"/>
                </a:solidFill>
              </a:rPr>
              <a:t>    matchLabels:</a:t>
            </a:r>
          </a:p>
          <a:p>
            <a:r>
              <a:rPr lang="en-US" sz="2400" dirty="0">
                <a:solidFill>
                  <a:schemeClr val="bg1"/>
                </a:solidFill>
              </a:rPr>
              <a:t>      app: web</a:t>
            </a:r>
          </a:p>
          <a:p>
            <a:r>
              <a:rPr lang="en-US" sz="2400" dirty="0">
                <a:solidFill>
                  <a:schemeClr val="bg1"/>
                </a:solidFill>
              </a:rPr>
              <a:t>  </a:t>
            </a:r>
            <a:r>
              <a:rPr lang="en-US" sz="2400" dirty="0" err="1">
                <a:solidFill>
                  <a:schemeClr val="bg1"/>
                </a:solidFill>
              </a:rPr>
              <a:t>policyTypes</a:t>
            </a:r>
            <a:r>
              <a:rPr lang="en-US" sz="2400" dirty="0">
                <a:solidFill>
                  <a:schemeClr val="bg1"/>
                </a:solidFill>
              </a:rPr>
              <a:t>:</a:t>
            </a:r>
          </a:p>
          <a:p>
            <a:r>
              <a:rPr lang="en-US" sz="2400" dirty="0">
                <a:solidFill>
                  <a:schemeClr val="bg1"/>
                </a:solidFill>
              </a:rPr>
              <a:t>    - Egress</a:t>
            </a:r>
          </a:p>
          <a:p>
            <a:r>
              <a:rPr lang="en-US" sz="2400" b="1" dirty="0">
                <a:solidFill>
                  <a:schemeClr val="bg1"/>
                </a:solidFill>
              </a:rPr>
              <a:t>    - </a:t>
            </a:r>
            <a:r>
              <a:rPr lang="en-US" sz="2400" dirty="0">
                <a:solidFill>
                  <a:schemeClr val="bg1"/>
                </a:solidFill>
              </a:rPr>
              <a:t>Ingress</a:t>
            </a:r>
          </a:p>
          <a:p>
            <a:r>
              <a:rPr lang="en-US" sz="2400" dirty="0">
                <a:solidFill>
                  <a:schemeClr val="bg1"/>
                </a:solidFill>
              </a:rPr>
              <a:t>   egress:</a:t>
            </a:r>
          </a:p>
          <a:p>
            <a:r>
              <a:rPr lang="en-US" sz="2400" b="1" dirty="0">
                <a:solidFill>
                  <a:schemeClr val="bg1"/>
                </a:solidFill>
              </a:rPr>
              <a:t>      - to:</a:t>
            </a:r>
          </a:p>
          <a:p>
            <a:r>
              <a:rPr lang="en-US" sz="2400" b="1" dirty="0">
                <a:solidFill>
                  <a:schemeClr val="bg1"/>
                </a:solidFill>
              </a:rPr>
              <a:t>        - podSelector:</a:t>
            </a:r>
          </a:p>
          <a:p>
            <a:r>
              <a:rPr lang="en-US" sz="2400" b="1" dirty="0">
                <a:solidFill>
                  <a:schemeClr val="bg1"/>
                </a:solidFill>
              </a:rPr>
              <a:t>            matchLabels:</a:t>
            </a:r>
          </a:p>
          <a:p>
            <a:r>
              <a:rPr lang="en-US" sz="2400" b="1" dirty="0">
                <a:solidFill>
                  <a:schemeClr val="bg1"/>
                </a:solidFill>
              </a:rPr>
              <a:t>             app: </a:t>
            </a:r>
            <a:r>
              <a:rPr lang="en-US" sz="2400" b="1" dirty="0" err="1">
                <a:solidFill>
                  <a:schemeClr val="bg1"/>
                </a:solidFill>
              </a:rPr>
              <a:t>db</a:t>
            </a:r>
            <a:endParaRPr lang="en-US" sz="2400" b="1" dirty="0">
              <a:solidFill>
                <a:schemeClr val="bg1"/>
              </a:solidFill>
            </a:endParaRPr>
          </a:p>
        </p:txBody>
      </p:sp>
      <p:sp>
        <p:nvSpPr>
          <p:cNvPr id="7" name="Rectangle 6">
            <a:extLst>
              <a:ext uri="{FF2B5EF4-FFF2-40B4-BE49-F238E27FC236}">
                <a16:creationId xmlns:a16="http://schemas.microsoft.com/office/drawing/2014/main" id="{A000E597-307A-B986-DB07-B5E521BFAF30}"/>
              </a:ext>
            </a:extLst>
          </p:cNvPr>
          <p:cNvSpPr/>
          <p:nvPr/>
        </p:nvSpPr>
        <p:spPr>
          <a:xfrm>
            <a:off x="5672885" y="4678855"/>
            <a:ext cx="1172547" cy="39041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F49FE95-BD5D-7658-2698-12A8B13DEB16}"/>
              </a:ext>
            </a:extLst>
          </p:cNvPr>
          <p:cNvSpPr/>
          <p:nvPr/>
        </p:nvSpPr>
        <p:spPr>
          <a:xfrm>
            <a:off x="5798883" y="5069273"/>
            <a:ext cx="1046550" cy="3040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891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DA44D3-615B-048F-0E9E-8EFCFB3061BA}"/>
              </a:ext>
            </a:extLst>
          </p:cNvPr>
          <p:cNvSpPr txBox="1"/>
          <p:nvPr/>
        </p:nvSpPr>
        <p:spPr>
          <a:xfrm>
            <a:off x="228600" y="207664"/>
            <a:ext cx="4663911" cy="6370975"/>
          </a:xfrm>
          <a:prstGeom prst="rect">
            <a:avLst/>
          </a:prstGeom>
          <a:noFill/>
        </p:spPr>
        <p:txBody>
          <a:bodyPr wrap="square">
            <a:spAutoFit/>
          </a:bodyPr>
          <a:lstStyle/>
          <a:p>
            <a:r>
              <a:rPr lang="en-US" sz="2400" dirty="0">
                <a:solidFill>
                  <a:schemeClr val="bg1"/>
                </a:solidFill>
              </a:rPr>
              <a:t>apiVersion: networking.k8s.io/v1</a:t>
            </a:r>
          </a:p>
          <a:p>
            <a:r>
              <a:rPr lang="en-US" sz="2400" dirty="0">
                <a:solidFill>
                  <a:schemeClr val="bg1"/>
                </a:solidFill>
              </a:rPr>
              <a:t>kind: NetworkPolicy</a:t>
            </a:r>
          </a:p>
          <a:p>
            <a:r>
              <a:rPr lang="en-US" sz="2400" dirty="0">
                <a:solidFill>
                  <a:schemeClr val="bg1"/>
                </a:solidFill>
              </a:rPr>
              <a:t>metadata:</a:t>
            </a:r>
          </a:p>
          <a:p>
            <a:r>
              <a:rPr lang="en-US" sz="2400" dirty="0">
                <a:solidFill>
                  <a:schemeClr val="bg1"/>
                </a:solidFill>
              </a:rPr>
              <a:t> name: sample-network-policy</a:t>
            </a:r>
          </a:p>
          <a:p>
            <a:r>
              <a:rPr lang="en-US" sz="2400" dirty="0">
                <a:solidFill>
                  <a:schemeClr val="bg1"/>
                </a:solidFill>
              </a:rPr>
              <a:t> namespace: default</a:t>
            </a:r>
          </a:p>
          <a:p>
            <a:r>
              <a:rPr lang="en-US" sz="2400" dirty="0">
                <a:solidFill>
                  <a:schemeClr val="bg1"/>
                </a:solidFill>
              </a:rPr>
              <a:t>spec:</a:t>
            </a:r>
          </a:p>
          <a:p>
            <a:r>
              <a:rPr lang="en-US" sz="2400" dirty="0">
                <a:solidFill>
                  <a:schemeClr val="bg1"/>
                </a:solidFill>
              </a:rPr>
              <a:t>  podSelector:</a:t>
            </a:r>
          </a:p>
          <a:p>
            <a:r>
              <a:rPr lang="en-US" sz="2400" dirty="0">
                <a:solidFill>
                  <a:schemeClr val="bg1"/>
                </a:solidFill>
              </a:rPr>
              <a:t>    matchLabels:</a:t>
            </a:r>
          </a:p>
          <a:p>
            <a:r>
              <a:rPr lang="en-US" sz="2400" dirty="0">
                <a:solidFill>
                  <a:schemeClr val="bg1"/>
                </a:solidFill>
              </a:rPr>
              <a:t>      app: web</a:t>
            </a:r>
          </a:p>
          <a:p>
            <a:r>
              <a:rPr lang="en-US" sz="2400" dirty="0">
                <a:solidFill>
                  <a:schemeClr val="bg1"/>
                </a:solidFill>
              </a:rPr>
              <a:t>  </a:t>
            </a:r>
            <a:r>
              <a:rPr lang="en-US" sz="2400" dirty="0" err="1">
                <a:solidFill>
                  <a:schemeClr val="bg1"/>
                </a:solidFill>
              </a:rPr>
              <a:t>policyTypes</a:t>
            </a:r>
            <a:r>
              <a:rPr lang="en-US" sz="2400" dirty="0">
                <a:solidFill>
                  <a:schemeClr val="bg1"/>
                </a:solidFill>
              </a:rPr>
              <a:t>:</a:t>
            </a:r>
          </a:p>
          <a:p>
            <a:r>
              <a:rPr lang="en-US" sz="2400" dirty="0">
                <a:solidFill>
                  <a:schemeClr val="bg1"/>
                </a:solidFill>
              </a:rPr>
              <a:t>    - Egress</a:t>
            </a:r>
          </a:p>
          <a:p>
            <a:r>
              <a:rPr lang="en-US" sz="2400" b="1" dirty="0">
                <a:solidFill>
                  <a:schemeClr val="bg1"/>
                </a:solidFill>
              </a:rPr>
              <a:t>    - </a:t>
            </a:r>
            <a:r>
              <a:rPr lang="en-US" sz="2400" dirty="0">
                <a:solidFill>
                  <a:schemeClr val="bg1"/>
                </a:solidFill>
              </a:rPr>
              <a:t>Ingress</a:t>
            </a:r>
          </a:p>
          <a:p>
            <a:r>
              <a:rPr lang="en-US" sz="2400" b="1" dirty="0">
                <a:solidFill>
                  <a:schemeClr val="bg1"/>
                </a:solidFill>
              </a:rPr>
              <a:t>   ingress:</a:t>
            </a:r>
          </a:p>
          <a:p>
            <a:r>
              <a:rPr lang="en-US" sz="2400" b="1" dirty="0">
                <a:solidFill>
                  <a:schemeClr val="bg1"/>
                </a:solidFill>
              </a:rPr>
              <a:t>      - from:</a:t>
            </a:r>
          </a:p>
          <a:p>
            <a:r>
              <a:rPr lang="en-US" sz="2400" b="1" dirty="0">
                <a:solidFill>
                  <a:schemeClr val="bg1"/>
                </a:solidFill>
              </a:rPr>
              <a:t>        - podSelector:</a:t>
            </a:r>
          </a:p>
          <a:p>
            <a:r>
              <a:rPr lang="en-US" sz="2400" b="1" dirty="0">
                <a:solidFill>
                  <a:schemeClr val="bg1"/>
                </a:solidFill>
              </a:rPr>
              <a:t>            matchLabels:</a:t>
            </a:r>
          </a:p>
          <a:p>
            <a:r>
              <a:rPr lang="en-US" sz="2400" b="1" dirty="0">
                <a:solidFill>
                  <a:schemeClr val="bg1"/>
                </a:solidFill>
              </a:rPr>
              <a:t>             app: </a:t>
            </a:r>
            <a:r>
              <a:rPr lang="en-US" sz="2400" b="1" dirty="0" err="1">
                <a:solidFill>
                  <a:schemeClr val="bg1"/>
                </a:solidFill>
              </a:rPr>
              <a:t>db</a:t>
            </a:r>
            <a:endParaRPr lang="en-US" sz="2400" b="1" dirty="0">
              <a:solidFill>
                <a:schemeClr val="bg1"/>
              </a:solidFill>
            </a:endParaRPr>
          </a:p>
        </p:txBody>
      </p:sp>
      <p:sp>
        <p:nvSpPr>
          <p:cNvPr id="4" name="Rectangle 3">
            <a:extLst>
              <a:ext uri="{FF2B5EF4-FFF2-40B4-BE49-F238E27FC236}">
                <a16:creationId xmlns:a16="http://schemas.microsoft.com/office/drawing/2014/main" id="{B7C82FC5-6B56-38E2-3C51-436D15B54F9A}"/>
              </a:ext>
            </a:extLst>
          </p:cNvPr>
          <p:cNvSpPr/>
          <p:nvPr/>
        </p:nvSpPr>
        <p:spPr>
          <a:xfrm>
            <a:off x="430010" y="4639578"/>
            <a:ext cx="1172547" cy="390418"/>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F131683-1784-49F4-9653-64853020BFD0}"/>
              </a:ext>
            </a:extLst>
          </p:cNvPr>
          <p:cNvSpPr/>
          <p:nvPr/>
        </p:nvSpPr>
        <p:spPr>
          <a:xfrm>
            <a:off x="609119" y="4982861"/>
            <a:ext cx="1172547" cy="390418"/>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5CC5F5C-3BD0-3018-5ADD-8C5596CE2817}"/>
              </a:ext>
            </a:extLst>
          </p:cNvPr>
          <p:cNvSpPr txBox="1"/>
          <p:nvPr/>
        </p:nvSpPr>
        <p:spPr>
          <a:xfrm>
            <a:off x="5480901" y="207664"/>
            <a:ext cx="4663911" cy="6370975"/>
          </a:xfrm>
          <a:prstGeom prst="rect">
            <a:avLst/>
          </a:prstGeom>
          <a:noFill/>
        </p:spPr>
        <p:txBody>
          <a:bodyPr wrap="square">
            <a:spAutoFit/>
          </a:bodyPr>
          <a:lstStyle/>
          <a:p>
            <a:r>
              <a:rPr lang="en-US" sz="2400" dirty="0">
                <a:solidFill>
                  <a:schemeClr val="bg1"/>
                </a:solidFill>
              </a:rPr>
              <a:t>apiVersion: networking.k8s.io/v1</a:t>
            </a:r>
          </a:p>
          <a:p>
            <a:r>
              <a:rPr lang="en-US" sz="2400" dirty="0">
                <a:solidFill>
                  <a:schemeClr val="bg1"/>
                </a:solidFill>
              </a:rPr>
              <a:t>kind: NetworkPolicy</a:t>
            </a:r>
          </a:p>
          <a:p>
            <a:r>
              <a:rPr lang="en-US" sz="2400" dirty="0">
                <a:solidFill>
                  <a:schemeClr val="bg1"/>
                </a:solidFill>
              </a:rPr>
              <a:t>metadata:</a:t>
            </a:r>
          </a:p>
          <a:p>
            <a:r>
              <a:rPr lang="en-US" sz="2400" dirty="0">
                <a:solidFill>
                  <a:schemeClr val="bg1"/>
                </a:solidFill>
              </a:rPr>
              <a:t> name: sample-network-policy</a:t>
            </a:r>
          </a:p>
          <a:p>
            <a:r>
              <a:rPr lang="en-US" sz="2400" dirty="0">
                <a:solidFill>
                  <a:schemeClr val="bg1"/>
                </a:solidFill>
              </a:rPr>
              <a:t> namespace: default</a:t>
            </a:r>
          </a:p>
          <a:p>
            <a:r>
              <a:rPr lang="en-US" sz="2400" dirty="0">
                <a:solidFill>
                  <a:schemeClr val="bg1"/>
                </a:solidFill>
              </a:rPr>
              <a:t>spec:</a:t>
            </a:r>
          </a:p>
          <a:p>
            <a:r>
              <a:rPr lang="en-US" sz="2400" dirty="0">
                <a:solidFill>
                  <a:schemeClr val="bg1"/>
                </a:solidFill>
              </a:rPr>
              <a:t>  podSelector:</a:t>
            </a:r>
          </a:p>
          <a:p>
            <a:r>
              <a:rPr lang="en-US" sz="2400" dirty="0">
                <a:solidFill>
                  <a:schemeClr val="bg1"/>
                </a:solidFill>
              </a:rPr>
              <a:t>    matchLabels:</a:t>
            </a:r>
          </a:p>
          <a:p>
            <a:r>
              <a:rPr lang="en-US" sz="2400" dirty="0">
                <a:solidFill>
                  <a:schemeClr val="bg1"/>
                </a:solidFill>
              </a:rPr>
              <a:t>      app: web</a:t>
            </a:r>
          </a:p>
          <a:p>
            <a:r>
              <a:rPr lang="en-US" sz="2400" dirty="0">
                <a:solidFill>
                  <a:schemeClr val="bg1"/>
                </a:solidFill>
              </a:rPr>
              <a:t>  </a:t>
            </a:r>
            <a:r>
              <a:rPr lang="en-US" sz="2400" dirty="0" err="1">
                <a:solidFill>
                  <a:schemeClr val="bg1"/>
                </a:solidFill>
              </a:rPr>
              <a:t>policyTypes</a:t>
            </a:r>
            <a:r>
              <a:rPr lang="en-US" sz="2400" dirty="0">
                <a:solidFill>
                  <a:schemeClr val="bg1"/>
                </a:solidFill>
              </a:rPr>
              <a:t>:</a:t>
            </a:r>
          </a:p>
          <a:p>
            <a:r>
              <a:rPr lang="en-US" sz="2400" dirty="0">
                <a:solidFill>
                  <a:schemeClr val="bg1"/>
                </a:solidFill>
              </a:rPr>
              <a:t>    - Egress</a:t>
            </a:r>
          </a:p>
          <a:p>
            <a:r>
              <a:rPr lang="en-US" sz="2400" b="1" dirty="0">
                <a:solidFill>
                  <a:schemeClr val="bg1"/>
                </a:solidFill>
              </a:rPr>
              <a:t>    - </a:t>
            </a:r>
            <a:r>
              <a:rPr lang="en-US" sz="2400" dirty="0">
                <a:solidFill>
                  <a:schemeClr val="bg1"/>
                </a:solidFill>
              </a:rPr>
              <a:t>Ingress</a:t>
            </a:r>
          </a:p>
          <a:p>
            <a:r>
              <a:rPr lang="en-US" sz="2400" b="1" dirty="0">
                <a:solidFill>
                  <a:schemeClr val="bg1"/>
                </a:solidFill>
              </a:rPr>
              <a:t>   egress:</a:t>
            </a:r>
          </a:p>
          <a:p>
            <a:r>
              <a:rPr lang="en-US" sz="2400" b="1" dirty="0">
                <a:solidFill>
                  <a:schemeClr val="bg1"/>
                </a:solidFill>
              </a:rPr>
              <a:t>      - to:</a:t>
            </a:r>
          </a:p>
          <a:p>
            <a:r>
              <a:rPr lang="en-US" sz="2400" b="1" dirty="0">
                <a:solidFill>
                  <a:schemeClr val="bg1"/>
                </a:solidFill>
              </a:rPr>
              <a:t>        - podSelector:</a:t>
            </a:r>
          </a:p>
          <a:p>
            <a:r>
              <a:rPr lang="en-US" sz="2400" b="1" dirty="0">
                <a:solidFill>
                  <a:schemeClr val="bg1"/>
                </a:solidFill>
              </a:rPr>
              <a:t>            matchLabels:</a:t>
            </a:r>
          </a:p>
          <a:p>
            <a:r>
              <a:rPr lang="en-US" sz="2400" b="1" dirty="0">
                <a:solidFill>
                  <a:schemeClr val="bg1"/>
                </a:solidFill>
              </a:rPr>
              <a:t>             app: </a:t>
            </a:r>
            <a:r>
              <a:rPr lang="en-US" sz="2400" b="1" dirty="0" err="1">
                <a:solidFill>
                  <a:schemeClr val="bg1"/>
                </a:solidFill>
              </a:rPr>
              <a:t>db</a:t>
            </a:r>
            <a:endParaRPr lang="en-US" sz="2400" b="1" dirty="0">
              <a:solidFill>
                <a:schemeClr val="bg1"/>
              </a:solidFill>
            </a:endParaRPr>
          </a:p>
        </p:txBody>
      </p:sp>
      <p:sp>
        <p:nvSpPr>
          <p:cNvPr id="7" name="Rectangle 6">
            <a:extLst>
              <a:ext uri="{FF2B5EF4-FFF2-40B4-BE49-F238E27FC236}">
                <a16:creationId xmlns:a16="http://schemas.microsoft.com/office/drawing/2014/main" id="{A000E597-307A-B986-DB07-B5E521BFAF30}"/>
              </a:ext>
            </a:extLst>
          </p:cNvPr>
          <p:cNvSpPr/>
          <p:nvPr/>
        </p:nvSpPr>
        <p:spPr>
          <a:xfrm>
            <a:off x="5672885" y="4678855"/>
            <a:ext cx="1172547" cy="39041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F49FE95-BD5D-7658-2698-12A8B13DEB16}"/>
              </a:ext>
            </a:extLst>
          </p:cNvPr>
          <p:cNvSpPr/>
          <p:nvPr/>
        </p:nvSpPr>
        <p:spPr>
          <a:xfrm>
            <a:off x="5798883" y="5069273"/>
            <a:ext cx="1046550" cy="30400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0822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667346F-24CD-D95C-7262-019640665608}"/>
              </a:ext>
            </a:extLst>
          </p:cNvPr>
          <p:cNvGrpSpPr/>
          <p:nvPr/>
        </p:nvGrpSpPr>
        <p:grpSpPr>
          <a:xfrm>
            <a:off x="3270421" y="351488"/>
            <a:ext cx="6969211" cy="3798481"/>
            <a:chOff x="3270421" y="351488"/>
            <a:chExt cx="6969211" cy="3798481"/>
          </a:xfrm>
        </p:grpSpPr>
        <p:sp>
          <p:nvSpPr>
            <p:cNvPr id="8" name="Rectangle 7">
              <a:extLst>
                <a:ext uri="{FF2B5EF4-FFF2-40B4-BE49-F238E27FC236}">
                  <a16:creationId xmlns:a16="http://schemas.microsoft.com/office/drawing/2014/main" id="{9DBAE211-3A7D-925D-D407-B7BDFF9396C0}"/>
                </a:ext>
              </a:extLst>
            </p:cNvPr>
            <p:cNvSpPr/>
            <p:nvPr/>
          </p:nvSpPr>
          <p:spPr>
            <a:xfrm>
              <a:off x="3270421" y="351488"/>
              <a:ext cx="6969211" cy="3798481"/>
            </a:xfrm>
            <a:prstGeom prst="rect">
              <a:avLst/>
            </a:prstGeom>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6" name="Rectangle 5">
              <a:extLst>
                <a:ext uri="{FF2B5EF4-FFF2-40B4-BE49-F238E27FC236}">
                  <a16:creationId xmlns:a16="http://schemas.microsoft.com/office/drawing/2014/main" id="{936AF13E-7DAE-CF5C-035C-1102C8CD3227}"/>
                </a:ext>
              </a:extLst>
            </p:cNvPr>
            <p:cNvSpPr/>
            <p:nvPr/>
          </p:nvSpPr>
          <p:spPr>
            <a:xfrm>
              <a:off x="6307015" y="3348322"/>
              <a:ext cx="2567354" cy="594024"/>
            </a:xfrm>
            <a:custGeom>
              <a:avLst/>
              <a:gdLst>
                <a:gd name="connsiteX0" fmla="*/ 0 w 2567354"/>
                <a:gd name="connsiteY0" fmla="*/ 0 h 594024"/>
                <a:gd name="connsiteX1" fmla="*/ 487797 w 2567354"/>
                <a:gd name="connsiteY1" fmla="*/ 0 h 594024"/>
                <a:gd name="connsiteX2" fmla="*/ 1052615 w 2567354"/>
                <a:gd name="connsiteY2" fmla="*/ 0 h 594024"/>
                <a:gd name="connsiteX3" fmla="*/ 1617433 w 2567354"/>
                <a:gd name="connsiteY3" fmla="*/ 0 h 594024"/>
                <a:gd name="connsiteX4" fmla="*/ 2079557 w 2567354"/>
                <a:gd name="connsiteY4" fmla="*/ 0 h 594024"/>
                <a:gd name="connsiteX5" fmla="*/ 2567354 w 2567354"/>
                <a:gd name="connsiteY5" fmla="*/ 0 h 594024"/>
                <a:gd name="connsiteX6" fmla="*/ 2567354 w 2567354"/>
                <a:gd name="connsiteY6" fmla="*/ 594024 h 594024"/>
                <a:gd name="connsiteX7" fmla="*/ 2079557 w 2567354"/>
                <a:gd name="connsiteY7" fmla="*/ 594024 h 594024"/>
                <a:gd name="connsiteX8" fmla="*/ 1514739 w 2567354"/>
                <a:gd name="connsiteY8" fmla="*/ 594024 h 594024"/>
                <a:gd name="connsiteX9" fmla="*/ 949921 w 2567354"/>
                <a:gd name="connsiteY9" fmla="*/ 594024 h 594024"/>
                <a:gd name="connsiteX10" fmla="*/ 0 w 2567354"/>
                <a:gd name="connsiteY10" fmla="*/ 594024 h 594024"/>
                <a:gd name="connsiteX11" fmla="*/ 0 w 2567354"/>
                <a:gd name="connsiteY11" fmla="*/ 0 h 59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7354" h="594024" extrusionOk="0">
                  <a:moveTo>
                    <a:pt x="0" y="0"/>
                  </a:moveTo>
                  <a:cubicBezTo>
                    <a:pt x="144435" y="-42822"/>
                    <a:pt x="273993" y="18998"/>
                    <a:pt x="487797" y="0"/>
                  </a:cubicBezTo>
                  <a:cubicBezTo>
                    <a:pt x="701601" y="-18998"/>
                    <a:pt x="911037" y="34543"/>
                    <a:pt x="1052615" y="0"/>
                  </a:cubicBezTo>
                  <a:cubicBezTo>
                    <a:pt x="1194193" y="-34543"/>
                    <a:pt x="1394688" y="6503"/>
                    <a:pt x="1617433" y="0"/>
                  </a:cubicBezTo>
                  <a:cubicBezTo>
                    <a:pt x="1840178" y="-6503"/>
                    <a:pt x="1958798" y="41257"/>
                    <a:pt x="2079557" y="0"/>
                  </a:cubicBezTo>
                  <a:cubicBezTo>
                    <a:pt x="2200316" y="-41257"/>
                    <a:pt x="2447399" y="35211"/>
                    <a:pt x="2567354" y="0"/>
                  </a:cubicBezTo>
                  <a:cubicBezTo>
                    <a:pt x="2591188" y="185379"/>
                    <a:pt x="2552226" y="374891"/>
                    <a:pt x="2567354" y="594024"/>
                  </a:cubicBezTo>
                  <a:cubicBezTo>
                    <a:pt x="2443451" y="611926"/>
                    <a:pt x="2277238" y="558413"/>
                    <a:pt x="2079557" y="594024"/>
                  </a:cubicBezTo>
                  <a:cubicBezTo>
                    <a:pt x="1881876" y="629635"/>
                    <a:pt x="1765755" y="558977"/>
                    <a:pt x="1514739" y="594024"/>
                  </a:cubicBezTo>
                  <a:cubicBezTo>
                    <a:pt x="1263723" y="629071"/>
                    <a:pt x="1128399" y="552756"/>
                    <a:pt x="949921" y="594024"/>
                  </a:cubicBezTo>
                  <a:cubicBezTo>
                    <a:pt x="771443" y="635292"/>
                    <a:pt x="402950" y="533863"/>
                    <a:pt x="0" y="594024"/>
                  </a:cubicBezTo>
                  <a:cubicBezTo>
                    <a:pt x="-38557" y="401302"/>
                    <a:pt x="70321" y="128844"/>
                    <a:pt x="0" y="0"/>
                  </a:cubicBezTo>
                  <a:close/>
                </a:path>
              </a:pathLst>
            </a:custGeom>
            <a:noFill/>
            <a:ln w="57150">
              <a:solidFill>
                <a:srgbClr val="92D050"/>
              </a:solidFill>
              <a:extLst>
                <a:ext uri="{C807C97D-BFC1-408E-A445-0C87EB9F89A2}">
                  <ask:lineSketchStyleProps xmlns:ask="http://schemas.microsoft.com/office/drawing/2018/sketchyshapes" sd="1218447764">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Kubernetes Cluster</a:t>
              </a:r>
            </a:p>
          </p:txBody>
        </p:sp>
      </p:grpSp>
      <p:pic>
        <p:nvPicPr>
          <p:cNvPr id="7" name="Picture 6">
            <a:extLst>
              <a:ext uri="{FF2B5EF4-FFF2-40B4-BE49-F238E27FC236}">
                <a16:creationId xmlns:a16="http://schemas.microsoft.com/office/drawing/2014/main" id="{68A0F85A-51AF-C1BB-86DB-854C5D2325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2639" y="1262431"/>
            <a:ext cx="1219200" cy="1181100"/>
          </a:xfrm>
          <a:prstGeom prst="rect">
            <a:avLst/>
          </a:prstGeom>
        </p:spPr>
      </p:pic>
      <p:pic>
        <p:nvPicPr>
          <p:cNvPr id="10" name="Picture 9">
            <a:extLst>
              <a:ext uri="{FF2B5EF4-FFF2-40B4-BE49-F238E27FC236}">
                <a16:creationId xmlns:a16="http://schemas.microsoft.com/office/drawing/2014/main" id="{8CC86FFB-1BED-448D-74B9-02FEEB033E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5652" y="1189213"/>
            <a:ext cx="1625397" cy="1625397"/>
          </a:xfrm>
          <a:prstGeom prst="rect">
            <a:avLst/>
          </a:prstGeom>
        </p:spPr>
      </p:pic>
      <p:sp>
        <p:nvSpPr>
          <p:cNvPr id="11" name="Speech Bubble: Rectangle 10">
            <a:extLst>
              <a:ext uri="{FF2B5EF4-FFF2-40B4-BE49-F238E27FC236}">
                <a16:creationId xmlns:a16="http://schemas.microsoft.com/office/drawing/2014/main" id="{6FD594C8-3A79-49E7-A715-7D6FDAF25C86}"/>
              </a:ext>
            </a:extLst>
          </p:cNvPr>
          <p:cNvSpPr/>
          <p:nvPr/>
        </p:nvSpPr>
        <p:spPr>
          <a:xfrm>
            <a:off x="878186" y="1433813"/>
            <a:ext cx="1297874" cy="720365"/>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12" name="Arrow: Right 11">
            <a:extLst>
              <a:ext uri="{FF2B5EF4-FFF2-40B4-BE49-F238E27FC236}">
                <a16:creationId xmlns:a16="http://schemas.microsoft.com/office/drawing/2014/main" id="{D20E3A6E-4621-7AEE-EDCD-6AB0456BFEEC}"/>
              </a:ext>
            </a:extLst>
          </p:cNvPr>
          <p:cNvSpPr/>
          <p:nvPr/>
        </p:nvSpPr>
        <p:spPr>
          <a:xfrm>
            <a:off x="2176060" y="1352531"/>
            <a:ext cx="2700740" cy="80164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dirty="0"/>
              <a:t>http://example.com:</a:t>
            </a:r>
            <a:r>
              <a:rPr lang="en-US" sz="2000" b="1" dirty="0"/>
              <a:t>80</a:t>
            </a:r>
            <a:endParaRPr lang="en-US" b="1" dirty="0"/>
          </a:p>
        </p:txBody>
      </p:sp>
      <p:sp>
        <p:nvSpPr>
          <p:cNvPr id="13" name="Speech Bubble: Oval 12">
            <a:extLst>
              <a:ext uri="{FF2B5EF4-FFF2-40B4-BE49-F238E27FC236}">
                <a16:creationId xmlns:a16="http://schemas.microsoft.com/office/drawing/2014/main" id="{92ACB587-1C1F-E52B-CB83-05D4A6944433}"/>
              </a:ext>
            </a:extLst>
          </p:cNvPr>
          <p:cNvSpPr/>
          <p:nvPr/>
        </p:nvSpPr>
        <p:spPr>
          <a:xfrm>
            <a:off x="4138246" y="415734"/>
            <a:ext cx="1699846" cy="801647"/>
          </a:xfrm>
          <a:prstGeom prst="wedgeEllipseCallout">
            <a:avLst>
              <a:gd name="adj1" fmla="val -11207"/>
              <a:gd name="adj2" fmla="val 10924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Ingress</a:t>
            </a:r>
            <a:r>
              <a:rPr lang="en-US" dirty="0"/>
              <a:t>: </a:t>
            </a:r>
            <a:r>
              <a:rPr lang="en-US" b="1" dirty="0">
                <a:solidFill>
                  <a:schemeClr val="accent1"/>
                </a:solidFill>
              </a:rPr>
              <a:t>80</a:t>
            </a:r>
          </a:p>
        </p:txBody>
      </p:sp>
      <p:sp>
        <p:nvSpPr>
          <p:cNvPr id="2" name="Arrow: Right 1">
            <a:extLst>
              <a:ext uri="{FF2B5EF4-FFF2-40B4-BE49-F238E27FC236}">
                <a16:creationId xmlns:a16="http://schemas.microsoft.com/office/drawing/2014/main" id="{E0E904CE-8254-122B-CFCE-A9E1B817B5E6}"/>
              </a:ext>
            </a:extLst>
          </p:cNvPr>
          <p:cNvSpPr/>
          <p:nvPr/>
        </p:nvSpPr>
        <p:spPr>
          <a:xfrm>
            <a:off x="5963910" y="1723165"/>
            <a:ext cx="1751974" cy="59402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b="1" dirty="0"/>
              <a:t>Database:3306</a:t>
            </a:r>
          </a:p>
        </p:txBody>
      </p:sp>
      <p:sp>
        <p:nvSpPr>
          <p:cNvPr id="3" name="Speech Bubble: Oval 2">
            <a:extLst>
              <a:ext uri="{FF2B5EF4-FFF2-40B4-BE49-F238E27FC236}">
                <a16:creationId xmlns:a16="http://schemas.microsoft.com/office/drawing/2014/main" id="{D1B4E735-0238-511E-5870-B3AD16F55814}"/>
              </a:ext>
            </a:extLst>
          </p:cNvPr>
          <p:cNvSpPr/>
          <p:nvPr/>
        </p:nvSpPr>
        <p:spPr>
          <a:xfrm>
            <a:off x="7105724" y="734029"/>
            <a:ext cx="1219200" cy="612648"/>
          </a:xfrm>
          <a:prstGeom prst="wedgeEllipseCallout">
            <a:avLst>
              <a:gd name="adj1" fmla="val -3636"/>
              <a:gd name="adj2" fmla="val 16272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chemeClr val="bg1"/>
                </a:solidFill>
              </a:rPr>
              <a:t>Ingress</a:t>
            </a:r>
            <a:r>
              <a:rPr lang="en-US" b="1" dirty="0">
                <a:solidFill>
                  <a:schemeClr val="accent1"/>
                </a:solidFill>
              </a:rPr>
              <a:t>3306</a:t>
            </a:r>
          </a:p>
        </p:txBody>
      </p:sp>
      <p:sp>
        <p:nvSpPr>
          <p:cNvPr id="4" name="Speech Bubble: Oval 3">
            <a:extLst>
              <a:ext uri="{FF2B5EF4-FFF2-40B4-BE49-F238E27FC236}">
                <a16:creationId xmlns:a16="http://schemas.microsoft.com/office/drawing/2014/main" id="{2A001002-EA15-8F01-FEA9-E836DDCB7960}"/>
              </a:ext>
            </a:extLst>
          </p:cNvPr>
          <p:cNvSpPr/>
          <p:nvPr/>
        </p:nvSpPr>
        <p:spPr>
          <a:xfrm>
            <a:off x="5660666" y="882889"/>
            <a:ext cx="1219200" cy="612648"/>
          </a:xfrm>
          <a:prstGeom prst="wedgeEllipseCallout">
            <a:avLst>
              <a:gd name="adj1" fmla="val -24829"/>
              <a:gd name="adj2" fmla="val 13268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Egress</a:t>
            </a:r>
          </a:p>
          <a:p>
            <a:pPr algn="ctr"/>
            <a:r>
              <a:rPr lang="en-US" b="1" dirty="0">
                <a:solidFill>
                  <a:schemeClr val="accent1"/>
                </a:solidFill>
              </a:rPr>
              <a:t>3306</a:t>
            </a:r>
          </a:p>
        </p:txBody>
      </p:sp>
      <p:sp>
        <p:nvSpPr>
          <p:cNvPr id="5" name="Rectangle 4">
            <a:extLst>
              <a:ext uri="{FF2B5EF4-FFF2-40B4-BE49-F238E27FC236}">
                <a16:creationId xmlns:a16="http://schemas.microsoft.com/office/drawing/2014/main" id="{261F2E2B-77FA-8C83-64BD-5A61D54269FC}"/>
              </a:ext>
            </a:extLst>
          </p:cNvPr>
          <p:cNvSpPr/>
          <p:nvPr/>
        </p:nvSpPr>
        <p:spPr>
          <a:xfrm>
            <a:off x="517294" y="2533631"/>
            <a:ext cx="3820244" cy="26678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dirty="0"/>
              <a:t>                        Firewall</a:t>
            </a:r>
          </a:p>
          <a:p>
            <a:r>
              <a:rPr lang="en-US" b="1" dirty="0"/>
              <a:t>Pod</a:t>
            </a:r>
          </a:p>
          <a:p>
            <a:r>
              <a:rPr lang="en-US" dirty="0"/>
              <a:t>Ingress example.com on port 80 allow</a:t>
            </a:r>
          </a:p>
          <a:p>
            <a:r>
              <a:rPr lang="en-US" dirty="0"/>
              <a:t>Egress * on port 3306  allow</a:t>
            </a:r>
          </a:p>
          <a:p>
            <a:r>
              <a:rPr lang="en-US" b="1" dirty="0"/>
              <a:t>deny all</a:t>
            </a:r>
          </a:p>
          <a:p>
            <a:endParaRPr lang="en-US" dirty="0"/>
          </a:p>
          <a:p>
            <a:r>
              <a:rPr lang="en-US" sz="2000" b="1" dirty="0" err="1"/>
              <a:t>Sql</a:t>
            </a:r>
            <a:r>
              <a:rPr lang="en-US" sz="2000" b="1" dirty="0"/>
              <a:t>:  </a:t>
            </a:r>
          </a:p>
          <a:p>
            <a:r>
              <a:rPr lang="en-US" dirty="0"/>
              <a:t>Ingress * on port 3306 allow</a:t>
            </a:r>
          </a:p>
          <a:p>
            <a:r>
              <a:rPr lang="en-US" b="1" dirty="0"/>
              <a:t>deny all</a:t>
            </a:r>
          </a:p>
        </p:txBody>
      </p:sp>
    </p:spTree>
    <p:custDataLst>
      <p:tags r:id="rId1"/>
    </p:custDataLst>
    <p:extLst>
      <p:ext uri="{BB962C8B-B14F-4D97-AF65-F5344CB8AC3E}">
        <p14:creationId xmlns:p14="http://schemas.microsoft.com/office/powerpoint/2010/main" val="158094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2" presetClass="entr" presetSubtype="4"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up)">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up)">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par>
                                <p:cTn id="40" presetID="42" presetClass="exit" presetSubtype="0" fill="hold" grpId="1" nodeType="withEffect">
                                  <p:stCondLst>
                                    <p:cond delay="0"/>
                                  </p:stCondLst>
                                  <p:childTnLst>
                                    <p:animEffect transition="out" filter="fade">
                                      <p:cBhvr>
                                        <p:cTn id="41" dur="1000"/>
                                        <p:tgtEl>
                                          <p:spTgt spid="13"/>
                                        </p:tgtEl>
                                      </p:cBhvr>
                                    </p:animEffect>
                                    <p:anim calcmode="lin" valueType="num">
                                      <p:cBhvr>
                                        <p:cTn id="42" dur="1000"/>
                                        <p:tgtEl>
                                          <p:spTgt spid="13"/>
                                        </p:tgtEl>
                                        <p:attrNameLst>
                                          <p:attrName>ppt_x</p:attrName>
                                        </p:attrNameLst>
                                      </p:cBhvr>
                                      <p:tavLst>
                                        <p:tav tm="0">
                                          <p:val>
                                            <p:strVal val="ppt_x"/>
                                          </p:val>
                                        </p:tav>
                                        <p:tav tm="100000">
                                          <p:val>
                                            <p:strVal val="ppt_x"/>
                                          </p:val>
                                        </p:tav>
                                      </p:tavLst>
                                    </p:anim>
                                    <p:anim calcmode="lin" valueType="num">
                                      <p:cBhvr>
                                        <p:cTn id="43" dur="1000"/>
                                        <p:tgtEl>
                                          <p:spTgt spid="13"/>
                                        </p:tgtEl>
                                        <p:attrNameLst>
                                          <p:attrName>ppt_y</p:attrName>
                                        </p:attrNameLst>
                                      </p:cBhvr>
                                      <p:tavLst>
                                        <p:tav tm="0">
                                          <p:val>
                                            <p:strVal val="ppt_y"/>
                                          </p:val>
                                        </p:tav>
                                        <p:tav tm="100000">
                                          <p:val>
                                            <p:strVal val="ppt_y+.1"/>
                                          </p:val>
                                        </p:tav>
                                      </p:tavLst>
                                    </p:anim>
                                    <p:set>
                                      <p:cBhvr>
                                        <p:cTn id="44" dur="1" fill="hold">
                                          <p:stCondLst>
                                            <p:cond delay="999"/>
                                          </p:stCondLst>
                                        </p:cTn>
                                        <p:tgtEl>
                                          <p:spTgt spid="13"/>
                                        </p:tgtEl>
                                        <p:attrNameLst>
                                          <p:attrName>style.visibility</p:attrName>
                                        </p:attrNameLst>
                                      </p:cBhvr>
                                      <p:to>
                                        <p:strVal val="hidden"/>
                                      </p:to>
                                    </p:set>
                                  </p:childTnLst>
                                </p:cTn>
                              </p:par>
                              <p:par>
                                <p:cTn id="45" presetID="42" presetClass="exit" presetSubtype="0" fill="hold" grpId="1" nodeType="withEffect">
                                  <p:stCondLst>
                                    <p:cond delay="0"/>
                                  </p:stCondLst>
                                  <p:childTnLst>
                                    <p:animEffect transition="out" filter="fade">
                                      <p:cBhvr>
                                        <p:cTn id="46" dur="1000"/>
                                        <p:tgtEl>
                                          <p:spTgt spid="4"/>
                                        </p:tgtEl>
                                      </p:cBhvr>
                                    </p:animEffect>
                                    <p:anim calcmode="lin" valueType="num">
                                      <p:cBhvr>
                                        <p:cTn id="47" dur="1000"/>
                                        <p:tgtEl>
                                          <p:spTgt spid="4"/>
                                        </p:tgtEl>
                                        <p:attrNameLst>
                                          <p:attrName>ppt_x</p:attrName>
                                        </p:attrNameLst>
                                      </p:cBhvr>
                                      <p:tavLst>
                                        <p:tav tm="0">
                                          <p:val>
                                            <p:strVal val="ppt_x"/>
                                          </p:val>
                                        </p:tav>
                                        <p:tav tm="100000">
                                          <p:val>
                                            <p:strVal val="ppt_x"/>
                                          </p:val>
                                        </p:tav>
                                      </p:tavLst>
                                    </p:anim>
                                    <p:anim calcmode="lin" valueType="num">
                                      <p:cBhvr>
                                        <p:cTn id="48" dur="1000"/>
                                        <p:tgtEl>
                                          <p:spTgt spid="4"/>
                                        </p:tgtEl>
                                        <p:attrNameLst>
                                          <p:attrName>ppt_y</p:attrName>
                                        </p:attrNameLst>
                                      </p:cBhvr>
                                      <p:tavLst>
                                        <p:tav tm="0">
                                          <p:val>
                                            <p:strVal val="ppt_y"/>
                                          </p:val>
                                        </p:tav>
                                        <p:tav tm="100000">
                                          <p:val>
                                            <p:strVal val="ppt_y+.1"/>
                                          </p:val>
                                        </p:tav>
                                      </p:tavLst>
                                    </p:anim>
                                    <p:set>
                                      <p:cBhvr>
                                        <p:cTn id="49" dur="1" fill="hold">
                                          <p:stCondLst>
                                            <p:cond delay="999"/>
                                          </p:stCondLst>
                                        </p:cTn>
                                        <p:tgtEl>
                                          <p:spTgt spid="4"/>
                                        </p:tgtEl>
                                        <p:attrNameLst>
                                          <p:attrName>style.visibility</p:attrName>
                                        </p:attrNameLst>
                                      </p:cBhvr>
                                      <p:to>
                                        <p:strVal val="hidden"/>
                                      </p:to>
                                    </p:set>
                                  </p:childTnLst>
                                </p:cTn>
                              </p:par>
                              <p:par>
                                <p:cTn id="50" presetID="42" presetClass="exit" presetSubtype="0" fill="hold" grpId="1" nodeType="withEffect">
                                  <p:stCondLst>
                                    <p:cond delay="0"/>
                                  </p:stCondLst>
                                  <p:childTnLst>
                                    <p:animEffect transition="out" filter="fade">
                                      <p:cBhvr>
                                        <p:cTn id="51" dur="1000"/>
                                        <p:tgtEl>
                                          <p:spTgt spid="3"/>
                                        </p:tgtEl>
                                      </p:cBhvr>
                                    </p:animEffect>
                                    <p:anim calcmode="lin" valueType="num">
                                      <p:cBhvr>
                                        <p:cTn id="52" dur="1000"/>
                                        <p:tgtEl>
                                          <p:spTgt spid="3"/>
                                        </p:tgtEl>
                                        <p:attrNameLst>
                                          <p:attrName>ppt_x</p:attrName>
                                        </p:attrNameLst>
                                      </p:cBhvr>
                                      <p:tavLst>
                                        <p:tav tm="0">
                                          <p:val>
                                            <p:strVal val="ppt_x"/>
                                          </p:val>
                                        </p:tav>
                                        <p:tav tm="100000">
                                          <p:val>
                                            <p:strVal val="ppt_x"/>
                                          </p:val>
                                        </p:tav>
                                      </p:tavLst>
                                    </p:anim>
                                    <p:anim calcmode="lin" valueType="num">
                                      <p:cBhvr>
                                        <p:cTn id="53" dur="1000"/>
                                        <p:tgtEl>
                                          <p:spTgt spid="3"/>
                                        </p:tgtEl>
                                        <p:attrNameLst>
                                          <p:attrName>ppt_y</p:attrName>
                                        </p:attrNameLst>
                                      </p:cBhvr>
                                      <p:tavLst>
                                        <p:tav tm="0">
                                          <p:val>
                                            <p:strVal val="ppt_y"/>
                                          </p:val>
                                        </p:tav>
                                        <p:tav tm="100000">
                                          <p:val>
                                            <p:strVal val="ppt_y+.1"/>
                                          </p:val>
                                        </p:tav>
                                      </p:tavLst>
                                    </p:anim>
                                    <p:set>
                                      <p:cBhvr>
                                        <p:cTn id="54" dur="1" fill="hold">
                                          <p:stCondLst>
                                            <p:cond delay="999"/>
                                          </p:stCondLst>
                                        </p:cTn>
                                        <p:tgtEl>
                                          <p:spTgt spid="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left)">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1" fill="hold" grpId="2" nodeType="click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500" fill="hold"/>
                                        <p:tgtEl>
                                          <p:spTgt spid="13"/>
                                        </p:tgtEl>
                                        <p:attrNameLst>
                                          <p:attrName>ppt_x</p:attrName>
                                        </p:attrNameLst>
                                      </p:cBhvr>
                                      <p:tavLst>
                                        <p:tav tm="0">
                                          <p:val>
                                            <p:strVal val="#ppt_x"/>
                                          </p:val>
                                        </p:tav>
                                        <p:tav tm="100000">
                                          <p:val>
                                            <p:strVal val="#ppt_x"/>
                                          </p:val>
                                        </p:tav>
                                      </p:tavLst>
                                    </p:anim>
                                    <p:anim calcmode="lin" valueType="num">
                                      <p:cBhvr additive="base">
                                        <p:cTn id="65"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1" fill="hold" grpId="2" nodeType="clickEffect">
                                  <p:stCondLst>
                                    <p:cond delay="0"/>
                                  </p:stCondLst>
                                  <p:childTnLst>
                                    <p:set>
                                      <p:cBhvr>
                                        <p:cTn id="69" dur="1" fill="hold">
                                          <p:stCondLst>
                                            <p:cond delay="0"/>
                                          </p:stCondLst>
                                        </p:cTn>
                                        <p:tgtEl>
                                          <p:spTgt spid="4"/>
                                        </p:tgtEl>
                                        <p:attrNameLst>
                                          <p:attrName>style.visibility</p:attrName>
                                        </p:attrNameLst>
                                      </p:cBhvr>
                                      <p:to>
                                        <p:strVal val="visible"/>
                                      </p:to>
                                    </p:set>
                                    <p:anim calcmode="lin" valueType="num">
                                      <p:cBhvr additive="base">
                                        <p:cTn id="70" dur="500" fill="hold"/>
                                        <p:tgtEl>
                                          <p:spTgt spid="4"/>
                                        </p:tgtEl>
                                        <p:attrNameLst>
                                          <p:attrName>ppt_x</p:attrName>
                                        </p:attrNameLst>
                                      </p:cBhvr>
                                      <p:tavLst>
                                        <p:tav tm="0">
                                          <p:val>
                                            <p:strVal val="#ppt_x"/>
                                          </p:val>
                                        </p:tav>
                                        <p:tav tm="100000">
                                          <p:val>
                                            <p:strVal val="#ppt_x"/>
                                          </p:val>
                                        </p:tav>
                                      </p:tavLst>
                                    </p:anim>
                                    <p:anim calcmode="lin" valueType="num">
                                      <p:cBhvr additive="base">
                                        <p:cTn id="71"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wipe(left)">
                                      <p:cBhvr>
                                        <p:cTn id="76" dur="500"/>
                                        <p:tgtEl>
                                          <p:spTgt spid="2"/>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1" fill="hold" grpId="2" nodeType="clickEffect">
                                  <p:stCondLst>
                                    <p:cond delay="0"/>
                                  </p:stCondLst>
                                  <p:childTnLst>
                                    <p:set>
                                      <p:cBhvr>
                                        <p:cTn id="80" dur="1" fill="hold">
                                          <p:stCondLst>
                                            <p:cond delay="0"/>
                                          </p:stCondLst>
                                        </p:cTn>
                                        <p:tgtEl>
                                          <p:spTgt spid="3"/>
                                        </p:tgtEl>
                                        <p:attrNameLst>
                                          <p:attrName>style.visibility</p:attrName>
                                        </p:attrNameLst>
                                      </p:cBhvr>
                                      <p:to>
                                        <p:strVal val="visible"/>
                                      </p:to>
                                    </p:set>
                                    <p:anim calcmode="lin" valueType="num">
                                      <p:cBhvr additive="base">
                                        <p:cTn id="81" dur="500" fill="hold"/>
                                        <p:tgtEl>
                                          <p:spTgt spid="3"/>
                                        </p:tgtEl>
                                        <p:attrNameLst>
                                          <p:attrName>ppt_x</p:attrName>
                                        </p:attrNameLst>
                                      </p:cBhvr>
                                      <p:tavLst>
                                        <p:tav tm="0">
                                          <p:val>
                                            <p:strVal val="#ppt_x"/>
                                          </p:val>
                                        </p:tav>
                                        <p:tav tm="100000">
                                          <p:val>
                                            <p:strVal val="#ppt_x"/>
                                          </p:val>
                                        </p:tav>
                                      </p:tavLst>
                                    </p:anim>
                                    <p:anim calcmode="lin" valueType="num">
                                      <p:cBhvr additive="base">
                                        <p:cTn id="8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wipe(left)">
                                      <p:cBhvr>
                                        <p:cTn id="87" dur="500"/>
                                        <p:tgtEl>
                                          <p:spTgt spid="5"/>
                                        </p:tgtEl>
                                      </p:cBhvr>
                                    </p:animEffect>
                                  </p:childTnLst>
                                </p:cTn>
                              </p:par>
                              <p:par>
                                <p:cTn id="88" presetID="22" presetClass="entr" presetSubtype="4" fill="hold" nodeType="withEffect">
                                  <p:stCondLst>
                                    <p:cond delay="0"/>
                                  </p:stCondLst>
                                  <p:childTnLst>
                                    <p:set>
                                      <p:cBhvr>
                                        <p:cTn id="89" dur="1" fill="hold">
                                          <p:stCondLst>
                                            <p:cond delay="0"/>
                                          </p:stCondLst>
                                        </p:cTn>
                                        <p:tgtEl>
                                          <p:spTgt spid="5">
                                            <p:txEl>
                                              <p:pRg st="0" end="0"/>
                                            </p:txEl>
                                          </p:spTgt>
                                        </p:tgtEl>
                                        <p:attrNameLst>
                                          <p:attrName>style.visibility</p:attrName>
                                        </p:attrNameLst>
                                      </p:cBhvr>
                                      <p:to>
                                        <p:strVal val="visible"/>
                                      </p:to>
                                    </p:set>
                                    <p:animEffect transition="in" filter="wipe(down)">
                                      <p:cBhvr>
                                        <p:cTn id="90" dur="500"/>
                                        <p:tgtEl>
                                          <p:spTgt spid="5">
                                            <p:txEl>
                                              <p:pRg st="0" end="0"/>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5">
                                            <p:txEl>
                                              <p:pRg st="1" end="1"/>
                                            </p:txEl>
                                          </p:spTgt>
                                        </p:tgtEl>
                                        <p:attrNameLst>
                                          <p:attrName>style.visibility</p:attrName>
                                        </p:attrNameLst>
                                      </p:cBhvr>
                                      <p:to>
                                        <p:strVal val="visible"/>
                                      </p:to>
                                    </p:set>
                                    <p:animEffect transition="in" filter="wipe(left)">
                                      <p:cBhvr>
                                        <p:cTn id="95" dur="500"/>
                                        <p:tgtEl>
                                          <p:spTgt spid="5">
                                            <p:txEl>
                                              <p:pRg st="1" end="1"/>
                                            </p:txEl>
                                          </p:spTgt>
                                        </p:tgtEl>
                                      </p:cBhvr>
                                    </p:animEffect>
                                  </p:childTnLst>
                                </p:cTn>
                              </p:par>
                            </p:childTnLst>
                          </p:cTn>
                        </p:par>
                        <p:par>
                          <p:cTn id="96" fill="hold">
                            <p:stCondLst>
                              <p:cond delay="500"/>
                            </p:stCondLst>
                            <p:childTnLst>
                              <p:par>
                                <p:cTn id="97" presetID="22" presetClass="entr" presetSubtype="8" fill="hold" nodeType="afterEffect">
                                  <p:stCondLst>
                                    <p:cond delay="0"/>
                                  </p:stCondLst>
                                  <p:childTnLst>
                                    <p:set>
                                      <p:cBhvr>
                                        <p:cTn id="98" dur="1" fill="hold">
                                          <p:stCondLst>
                                            <p:cond delay="0"/>
                                          </p:stCondLst>
                                        </p:cTn>
                                        <p:tgtEl>
                                          <p:spTgt spid="5">
                                            <p:txEl>
                                              <p:pRg st="2" end="2"/>
                                            </p:txEl>
                                          </p:spTgt>
                                        </p:tgtEl>
                                        <p:attrNameLst>
                                          <p:attrName>style.visibility</p:attrName>
                                        </p:attrNameLst>
                                      </p:cBhvr>
                                      <p:to>
                                        <p:strVal val="visible"/>
                                      </p:to>
                                    </p:set>
                                    <p:animEffect transition="in" filter="wipe(left)">
                                      <p:cBhvr>
                                        <p:cTn id="99" dur="500"/>
                                        <p:tgtEl>
                                          <p:spTgt spid="5">
                                            <p:txEl>
                                              <p:pRg st="2" end="2"/>
                                            </p:txEl>
                                          </p:spTgt>
                                        </p:tgtEl>
                                      </p:cBhvr>
                                    </p:animEffect>
                                  </p:childTnLst>
                                </p:cTn>
                              </p:par>
                            </p:childTnLst>
                          </p:cTn>
                        </p:par>
                        <p:par>
                          <p:cTn id="100" fill="hold">
                            <p:stCondLst>
                              <p:cond delay="1000"/>
                            </p:stCondLst>
                            <p:childTnLst>
                              <p:par>
                                <p:cTn id="101" presetID="6" presetClass="emph" presetSubtype="0" fill="hold" grpId="3" nodeType="afterEffect">
                                  <p:stCondLst>
                                    <p:cond delay="0"/>
                                  </p:stCondLst>
                                  <p:childTnLst>
                                    <p:animScale>
                                      <p:cBhvr>
                                        <p:cTn id="102" dur="2000" fill="hold"/>
                                        <p:tgtEl>
                                          <p:spTgt spid="13"/>
                                        </p:tgtEl>
                                      </p:cBhvr>
                                      <p:by x="150000" y="150000"/>
                                    </p:animScale>
                                  </p:childTnLst>
                                </p:cTn>
                              </p:par>
                            </p:childTnLst>
                          </p:cTn>
                        </p:par>
                        <p:par>
                          <p:cTn id="103" fill="hold">
                            <p:stCondLst>
                              <p:cond delay="3000"/>
                            </p:stCondLst>
                            <p:childTnLst>
                              <p:par>
                                <p:cTn id="104" presetID="6" presetClass="emph" presetSubtype="0" fill="hold" grpId="4" nodeType="afterEffect">
                                  <p:stCondLst>
                                    <p:cond delay="0"/>
                                  </p:stCondLst>
                                  <p:childTnLst>
                                    <p:animScale>
                                      <p:cBhvr>
                                        <p:cTn id="105" dur="2000" fill="hold"/>
                                        <p:tgtEl>
                                          <p:spTgt spid="13"/>
                                        </p:tgtEl>
                                      </p:cBhvr>
                                      <p:by x="50000" y="50000"/>
                                    </p:animScale>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5">
                                            <p:txEl>
                                              <p:pRg st="3" end="3"/>
                                            </p:txEl>
                                          </p:spTgt>
                                        </p:tgtEl>
                                        <p:attrNameLst>
                                          <p:attrName>style.visibility</p:attrName>
                                        </p:attrNameLst>
                                      </p:cBhvr>
                                      <p:to>
                                        <p:strVal val="visible"/>
                                      </p:to>
                                    </p:set>
                                    <p:animEffect transition="in" filter="wipe(left)">
                                      <p:cBhvr>
                                        <p:cTn id="110" dur="500"/>
                                        <p:tgtEl>
                                          <p:spTgt spid="5">
                                            <p:txEl>
                                              <p:pRg st="3" end="3"/>
                                            </p:txEl>
                                          </p:spTgt>
                                        </p:tgtEl>
                                      </p:cBhvr>
                                    </p:animEffect>
                                  </p:childTnLst>
                                </p:cTn>
                              </p:par>
                            </p:childTnLst>
                          </p:cTn>
                        </p:par>
                        <p:par>
                          <p:cTn id="111" fill="hold">
                            <p:stCondLst>
                              <p:cond delay="500"/>
                            </p:stCondLst>
                            <p:childTnLst>
                              <p:par>
                                <p:cTn id="112" presetID="6" presetClass="emph" presetSubtype="0" fill="hold" grpId="3" nodeType="afterEffect">
                                  <p:stCondLst>
                                    <p:cond delay="0"/>
                                  </p:stCondLst>
                                  <p:childTnLst>
                                    <p:animScale>
                                      <p:cBhvr>
                                        <p:cTn id="113" dur="2000" fill="hold"/>
                                        <p:tgtEl>
                                          <p:spTgt spid="4"/>
                                        </p:tgtEl>
                                      </p:cBhvr>
                                      <p:by x="150000" y="150000"/>
                                    </p:animScale>
                                  </p:childTnLst>
                                </p:cTn>
                              </p:par>
                            </p:childTnLst>
                          </p:cTn>
                        </p:par>
                        <p:par>
                          <p:cTn id="114" fill="hold">
                            <p:stCondLst>
                              <p:cond delay="2500"/>
                            </p:stCondLst>
                            <p:childTnLst>
                              <p:par>
                                <p:cTn id="115" presetID="6" presetClass="emph" presetSubtype="0" fill="hold" grpId="4" nodeType="afterEffect">
                                  <p:stCondLst>
                                    <p:cond delay="0"/>
                                  </p:stCondLst>
                                  <p:childTnLst>
                                    <p:animScale>
                                      <p:cBhvr>
                                        <p:cTn id="116" dur="2000" fill="hold"/>
                                        <p:tgtEl>
                                          <p:spTgt spid="4"/>
                                        </p:tgtEl>
                                      </p:cBhvr>
                                      <p:by x="50000" y="50000"/>
                                    </p:animScale>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5">
                                            <p:txEl>
                                              <p:pRg st="4" end="4"/>
                                            </p:txEl>
                                          </p:spTgt>
                                        </p:tgtEl>
                                        <p:attrNameLst>
                                          <p:attrName>style.visibility</p:attrName>
                                        </p:attrNameLst>
                                      </p:cBhvr>
                                      <p:to>
                                        <p:strVal val="visible"/>
                                      </p:to>
                                    </p:set>
                                    <p:animEffect transition="in" filter="wipe(left)">
                                      <p:cBhvr>
                                        <p:cTn id="121" dur="500"/>
                                        <p:tgtEl>
                                          <p:spTgt spid="5">
                                            <p:txEl>
                                              <p:pRg st="4" end="4"/>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5">
                                            <p:txEl>
                                              <p:pRg st="6" end="6"/>
                                            </p:txEl>
                                          </p:spTgt>
                                        </p:tgtEl>
                                        <p:attrNameLst>
                                          <p:attrName>style.visibility</p:attrName>
                                        </p:attrNameLst>
                                      </p:cBhvr>
                                      <p:to>
                                        <p:strVal val="visible"/>
                                      </p:to>
                                    </p:set>
                                    <p:animEffect transition="in" filter="wipe(down)">
                                      <p:cBhvr>
                                        <p:cTn id="126" dur="500"/>
                                        <p:tgtEl>
                                          <p:spTgt spid="5">
                                            <p:txEl>
                                              <p:pRg st="6" end="6"/>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5">
                                            <p:txEl>
                                              <p:pRg st="7" end="7"/>
                                            </p:txEl>
                                          </p:spTgt>
                                        </p:tgtEl>
                                        <p:attrNameLst>
                                          <p:attrName>style.visibility</p:attrName>
                                        </p:attrNameLst>
                                      </p:cBhvr>
                                      <p:to>
                                        <p:strVal val="visible"/>
                                      </p:to>
                                    </p:set>
                                    <p:animEffect transition="in" filter="wipe(left)">
                                      <p:cBhvr>
                                        <p:cTn id="131" dur="500"/>
                                        <p:tgtEl>
                                          <p:spTgt spid="5">
                                            <p:txEl>
                                              <p:pRg st="7" end="7"/>
                                            </p:txEl>
                                          </p:spTgt>
                                        </p:tgtEl>
                                      </p:cBhvr>
                                    </p:animEffect>
                                  </p:childTnLst>
                                </p:cTn>
                              </p:par>
                            </p:childTnLst>
                          </p:cTn>
                        </p:par>
                        <p:par>
                          <p:cTn id="132" fill="hold">
                            <p:stCondLst>
                              <p:cond delay="500"/>
                            </p:stCondLst>
                            <p:childTnLst>
                              <p:par>
                                <p:cTn id="133" presetID="6" presetClass="emph" presetSubtype="0" fill="hold" grpId="3" nodeType="afterEffect">
                                  <p:stCondLst>
                                    <p:cond delay="0"/>
                                  </p:stCondLst>
                                  <p:childTnLst>
                                    <p:animScale>
                                      <p:cBhvr>
                                        <p:cTn id="134" dur="2000" fill="hold"/>
                                        <p:tgtEl>
                                          <p:spTgt spid="3"/>
                                        </p:tgtEl>
                                      </p:cBhvr>
                                      <p:by x="150000" y="150000"/>
                                    </p:animScale>
                                  </p:childTnLst>
                                </p:cTn>
                              </p:par>
                            </p:childTnLst>
                          </p:cTn>
                        </p:par>
                        <p:par>
                          <p:cTn id="135" fill="hold">
                            <p:stCondLst>
                              <p:cond delay="2500"/>
                            </p:stCondLst>
                            <p:childTnLst>
                              <p:par>
                                <p:cTn id="136" presetID="6" presetClass="emph" presetSubtype="0" fill="hold" grpId="4" nodeType="afterEffect">
                                  <p:stCondLst>
                                    <p:cond delay="0"/>
                                  </p:stCondLst>
                                  <p:childTnLst>
                                    <p:animScale>
                                      <p:cBhvr>
                                        <p:cTn id="137" dur="2000" fill="hold"/>
                                        <p:tgtEl>
                                          <p:spTgt spid="3"/>
                                        </p:tgtEl>
                                      </p:cBhvr>
                                      <p:by x="50000" y="50000"/>
                                    </p:animScale>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nodeType="clickEffect">
                                  <p:stCondLst>
                                    <p:cond delay="0"/>
                                  </p:stCondLst>
                                  <p:childTnLst>
                                    <p:set>
                                      <p:cBhvr>
                                        <p:cTn id="141" dur="1" fill="hold">
                                          <p:stCondLst>
                                            <p:cond delay="0"/>
                                          </p:stCondLst>
                                        </p:cTn>
                                        <p:tgtEl>
                                          <p:spTgt spid="5">
                                            <p:txEl>
                                              <p:pRg st="8" end="8"/>
                                            </p:txEl>
                                          </p:spTgt>
                                        </p:tgtEl>
                                        <p:attrNameLst>
                                          <p:attrName>style.visibility</p:attrName>
                                        </p:attrNameLst>
                                      </p:cBhvr>
                                      <p:to>
                                        <p:strVal val="visible"/>
                                      </p:to>
                                    </p:set>
                                    <p:animEffect transition="in" filter="wipe(left)">
                                      <p:cBhvr>
                                        <p:cTn id="142"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13" grpId="2" animBg="1"/>
      <p:bldP spid="13" grpId="3" animBg="1"/>
      <p:bldP spid="13" grpId="4" animBg="1"/>
      <p:bldP spid="2" grpId="0" animBg="1"/>
      <p:bldP spid="3" grpId="0" animBg="1"/>
      <p:bldP spid="3" grpId="1" animBg="1"/>
      <p:bldP spid="3" grpId="2" animBg="1"/>
      <p:bldP spid="3" grpId="3" animBg="1"/>
      <p:bldP spid="3" grpId="4" animBg="1"/>
      <p:bldP spid="4" grpId="0" animBg="1"/>
      <p:bldP spid="4" grpId="1" animBg="1"/>
      <p:bldP spid="4" grpId="2" animBg="1"/>
      <p:bldP spid="4" grpId="3" animBg="1"/>
      <p:bldP spid="4" grpId="4" animBg="1"/>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E4083B-01AD-31EE-5E1B-EF765B8BE261}"/>
              </a:ext>
            </a:extLst>
          </p:cNvPr>
          <p:cNvSpPr/>
          <p:nvPr/>
        </p:nvSpPr>
        <p:spPr>
          <a:xfrm>
            <a:off x="250372" y="174894"/>
            <a:ext cx="1970317" cy="1132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environment: prod</a:t>
            </a:r>
          </a:p>
          <a:p>
            <a:r>
              <a:rPr lang="en-US" dirty="0"/>
              <a:t>tier: frontend</a:t>
            </a:r>
          </a:p>
        </p:txBody>
      </p:sp>
      <p:sp>
        <p:nvSpPr>
          <p:cNvPr id="3" name="Rectangle 2">
            <a:extLst>
              <a:ext uri="{FF2B5EF4-FFF2-40B4-BE49-F238E27FC236}">
                <a16:creationId xmlns:a16="http://schemas.microsoft.com/office/drawing/2014/main" id="{38138FC4-0C29-038D-E9C9-5BD40301951B}"/>
              </a:ext>
            </a:extLst>
          </p:cNvPr>
          <p:cNvSpPr/>
          <p:nvPr/>
        </p:nvSpPr>
        <p:spPr>
          <a:xfrm>
            <a:off x="3349887" y="152082"/>
            <a:ext cx="1970317" cy="1132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environment: prod</a:t>
            </a:r>
          </a:p>
          <a:p>
            <a:r>
              <a:rPr lang="en-US" dirty="0"/>
              <a:t>tier: </a:t>
            </a:r>
            <a:r>
              <a:rPr lang="en-US" dirty="0" err="1"/>
              <a:t>db</a:t>
            </a:r>
            <a:endParaRPr lang="en-US" dirty="0"/>
          </a:p>
        </p:txBody>
      </p:sp>
      <p:sp>
        <p:nvSpPr>
          <p:cNvPr id="4" name="Arrow: Right 3">
            <a:extLst>
              <a:ext uri="{FF2B5EF4-FFF2-40B4-BE49-F238E27FC236}">
                <a16:creationId xmlns:a16="http://schemas.microsoft.com/office/drawing/2014/main" id="{DA984E09-1154-0809-7DAD-509F34790763}"/>
              </a:ext>
            </a:extLst>
          </p:cNvPr>
          <p:cNvSpPr/>
          <p:nvPr/>
        </p:nvSpPr>
        <p:spPr>
          <a:xfrm>
            <a:off x="2220689" y="324576"/>
            <a:ext cx="1129198" cy="751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EEB5113-088C-1E05-2723-1787387E0CF9}"/>
              </a:ext>
            </a:extLst>
          </p:cNvPr>
          <p:cNvSpPr/>
          <p:nvPr/>
        </p:nvSpPr>
        <p:spPr>
          <a:xfrm>
            <a:off x="281662" y="441437"/>
            <a:ext cx="1829942" cy="634254"/>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DC2D835-BB20-2648-04C4-18B9E8CC2B95}"/>
              </a:ext>
            </a:extLst>
          </p:cNvPr>
          <p:cNvSpPr/>
          <p:nvPr/>
        </p:nvSpPr>
        <p:spPr>
          <a:xfrm>
            <a:off x="169682" y="1706252"/>
            <a:ext cx="3704734" cy="502583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dirty="0">
                <a:solidFill>
                  <a:srgbClr val="00CDCD"/>
                </a:solidFill>
                <a:latin typeface="D"/>
              </a:rPr>
              <a:t>apiVersion</a:t>
            </a:r>
            <a:r>
              <a:rPr lang="en-US" sz="2000" dirty="0">
                <a:solidFill>
                  <a:srgbClr val="BB00BB"/>
                </a:solidFill>
                <a:latin typeface="D"/>
              </a:rPr>
              <a:t>:</a:t>
            </a:r>
            <a:r>
              <a:rPr lang="en-US" sz="2000" dirty="0">
                <a:solidFill>
                  <a:srgbClr val="E5E5E5"/>
                </a:solidFill>
                <a:latin typeface="D"/>
              </a:rPr>
              <a:t> networking.k8s.io/v1</a:t>
            </a:r>
            <a:br>
              <a:rPr lang="en-US" sz="2000" dirty="0">
                <a:solidFill>
                  <a:srgbClr val="630300"/>
                </a:solidFill>
                <a:latin typeface="D"/>
              </a:rPr>
            </a:br>
            <a:r>
              <a:rPr lang="en-US" sz="2000" dirty="0">
                <a:solidFill>
                  <a:srgbClr val="00CDCD"/>
                </a:solidFill>
                <a:latin typeface="D"/>
              </a:rPr>
              <a:t>kind</a:t>
            </a:r>
            <a:r>
              <a:rPr lang="en-US" sz="2000" dirty="0">
                <a:solidFill>
                  <a:srgbClr val="BB00BB"/>
                </a:solidFill>
                <a:latin typeface="D"/>
              </a:rPr>
              <a:t>:</a:t>
            </a:r>
            <a:r>
              <a:rPr lang="en-US" sz="2000" dirty="0">
                <a:solidFill>
                  <a:srgbClr val="E5E5E5"/>
                </a:solidFill>
                <a:latin typeface="D"/>
              </a:rPr>
              <a:t> NetworkPolicy</a:t>
            </a:r>
            <a:br>
              <a:rPr lang="en-US" sz="2000" dirty="0">
                <a:solidFill>
                  <a:srgbClr val="630300"/>
                </a:solidFill>
                <a:latin typeface="D"/>
              </a:rPr>
            </a:br>
            <a:r>
              <a:rPr lang="en-US" sz="2000" dirty="0">
                <a:solidFill>
                  <a:srgbClr val="00CDCD"/>
                </a:solidFill>
                <a:latin typeface="D"/>
              </a:rPr>
              <a:t>metadata</a:t>
            </a:r>
            <a:r>
              <a:rPr lang="en-US" sz="2000" dirty="0">
                <a:solidFill>
                  <a:srgbClr val="BB00BB"/>
                </a:solidFill>
                <a:latin typeface="D"/>
              </a:rPr>
              <a:t>:</a:t>
            </a:r>
            <a:br>
              <a:rPr lang="en-US" sz="2000" dirty="0">
                <a:solidFill>
                  <a:srgbClr val="630300"/>
                </a:solidFill>
                <a:latin typeface="D"/>
              </a:rPr>
            </a:br>
            <a:r>
              <a:rPr lang="en-US" sz="2000" dirty="0">
                <a:solidFill>
                  <a:srgbClr val="E5E5E5"/>
                </a:solidFill>
                <a:latin typeface="D"/>
              </a:rPr>
              <a:t>  </a:t>
            </a:r>
            <a:r>
              <a:rPr lang="en-US" sz="2000" dirty="0">
                <a:solidFill>
                  <a:srgbClr val="00CDCD"/>
                </a:solidFill>
                <a:latin typeface="D"/>
              </a:rPr>
              <a:t>name</a:t>
            </a:r>
            <a:r>
              <a:rPr lang="en-US" sz="2000" dirty="0">
                <a:solidFill>
                  <a:srgbClr val="BB00BB"/>
                </a:solidFill>
                <a:latin typeface="D"/>
              </a:rPr>
              <a:t>:</a:t>
            </a:r>
            <a:r>
              <a:rPr lang="en-US" sz="2000" dirty="0">
                <a:solidFill>
                  <a:srgbClr val="E5E5E5"/>
                </a:solidFill>
                <a:latin typeface="D"/>
              </a:rPr>
              <a:t> allow-all-egress</a:t>
            </a:r>
            <a:br>
              <a:rPr lang="en-US" sz="2000" dirty="0">
                <a:solidFill>
                  <a:srgbClr val="630300"/>
                </a:solidFill>
                <a:latin typeface="D"/>
              </a:rPr>
            </a:br>
            <a:r>
              <a:rPr lang="en-US" sz="2000" dirty="0">
                <a:solidFill>
                  <a:srgbClr val="E5E5E5"/>
                </a:solidFill>
                <a:latin typeface="D"/>
              </a:rPr>
              <a:t>  </a:t>
            </a:r>
            <a:r>
              <a:rPr lang="en-US" sz="2000" dirty="0">
                <a:solidFill>
                  <a:srgbClr val="00CDCD"/>
                </a:solidFill>
                <a:latin typeface="D"/>
              </a:rPr>
              <a:t>namespace</a:t>
            </a:r>
            <a:r>
              <a:rPr lang="en-US" sz="2000" dirty="0">
                <a:solidFill>
                  <a:srgbClr val="BB00BB"/>
                </a:solidFill>
                <a:latin typeface="D"/>
              </a:rPr>
              <a:t>:</a:t>
            </a:r>
            <a:r>
              <a:rPr lang="en-US" sz="2000" dirty="0">
                <a:solidFill>
                  <a:srgbClr val="E5E5E5"/>
                </a:solidFill>
                <a:latin typeface="D"/>
              </a:rPr>
              <a:t> zone1</a:t>
            </a:r>
            <a:br>
              <a:rPr lang="en-US" sz="2000" dirty="0">
                <a:solidFill>
                  <a:srgbClr val="630300"/>
                </a:solidFill>
                <a:latin typeface="D"/>
              </a:rPr>
            </a:br>
            <a:r>
              <a:rPr lang="en-US" sz="2000" dirty="0">
                <a:solidFill>
                  <a:srgbClr val="00CDCD"/>
                </a:solidFill>
                <a:latin typeface="D"/>
              </a:rPr>
              <a:t>spec</a:t>
            </a:r>
            <a:r>
              <a:rPr lang="en-US" sz="2000" dirty="0">
                <a:solidFill>
                  <a:srgbClr val="BB00BB"/>
                </a:solidFill>
                <a:latin typeface="D"/>
              </a:rPr>
              <a:t>:</a:t>
            </a:r>
            <a:br>
              <a:rPr lang="en-US" sz="2000" dirty="0">
                <a:solidFill>
                  <a:srgbClr val="630300"/>
                </a:solidFill>
                <a:latin typeface="D"/>
              </a:rPr>
            </a:br>
            <a:r>
              <a:rPr lang="en-US" sz="2000" dirty="0">
                <a:solidFill>
                  <a:srgbClr val="E5E5E5"/>
                </a:solidFill>
                <a:latin typeface="D"/>
              </a:rPr>
              <a:t>  </a:t>
            </a:r>
            <a:r>
              <a:rPr lang="en-US" sz="2000" dirty="0">
                <a:solidFill>
                  <a:srgbClr val="00CDCD"/>
                </a:solidFill>
                <a:latin typeface="D"/>
              </a:rPr>
              <a:t>podSelector</a:t>
            </a:r>
            <a:r>
              <a:rPr lang="en-US" sz="2000" dirty="0">
                <a:solidFill>
                  <a:srgbClr val="BB00BB"/>
                </a:solidFill>
                <a:latin typeface="D"/>
              </a:rPr>
              <a:t>:</a:t>
            </a:r>
            <a:br>
              <a:rPr lang="en-US" sz="2000" dirty="0">
                <a:solidFill>
                  <a:srgbClr val="630300"/>
                </a:solidFill>
                <a:latin typeface="D"/>
              </a:rPr>
            </a:br>
            <a:r>
              <a:rPr lang="en-US" sz="2000" dirty="0">
                <a:solidFill>
                  <a:srgbClr val="E5E5E5"/>
                </a:solidFill>
                <a:latin typeface="D"/>
              </a:rPr>
              <a:t>    </a:t>
            </a:r>
            <a:r>
              <a:rPr lang="en-US" sz="2000" dirty="0">
                <a:solidFill>
                  <a:srgbClr val="00CDCD"/>
                </a:solidFill>
                <a:latin typeface="D"/>
              </a:rPr>
              <a:t>matchLabels</a:t>
            </a:r>
            <a:r>
              <a:rPr lang="en-US" sz="2000" dirty="0">
                <a:solidFill>
                  <a:srgbClr val="BB00BB"/>
                </a:solidFill>
                <a:latin typeface="D"/>
              </a:rPr>
              <a:t>:</a:t>
            </a:r>
            <a:br>
              <a:rPr lang="en-US" sz="2000" dirty="0">
                <a:solidFill>
                  <a:srgbClr val="630300"/>
                </a:solidFill>
                <a:latin typeface="D"/>
              </a:rPr>
            </a:br>
            <a:r>
              <a:rPr lang="en-US" sz="2000" dirty="0">
                <a:solidFill>
                  <a:srgbClr val="E5E5E5"/>
                </a:solidFill>
                <a:latin typeface="D"/>
              </a:rPr>
              <a:t>     </a:t>
            </a:r>
            <a:r>
              <a:rPr lang="en-US" sz="2000" dirty="0">
                <a:solidFill>
                  <a:srgbClr val="00CDCD"/>
                </a:solidFill>
                <a:latin typeface="D"/>
              </a:rPr>
              <a:t>environment</a:t>
            </a:r>
            <a:r>
              <a:rPr lang="en-US" sz="2000" dirty="0">
                <a:solidFill>
                  <a:srgbClr val="BB00BB"/>
                </a:solidFill>
                <a:latin typeface="D"/>
              </a:rPr>
              <a:t>:</a:t>
            </a:r>
            <a:r>
              <a:rPr lang="en-US" sz="2000" dirty="0">
                <a:solidFill>
                  <a:srgbClr val="E5E5E5"/>
                </a:solidFill>
                <a:latin typeface="D"/>
              </a:rPr>
              <a:t> prod</a:t>
            </a:r>
            <a:br>
              <a:rPr lang="en-US" sz="2000" dirty="0">
                <a:solidFill>
                  <a:srgbClr val="630300"/>
                </a:solidFill>
                <a:latin typeface="D"/>
              </a:rPr>
            </a:br>
            <a:r>
              <a:rPr lang="en-US" sz="2000" dirty="0">
                <a:solidFill>
                  <a:srgbClr val="E5E5E5"/>
                </a:solidFill>
                <a:latin typeface="D"/>
              </a:rPr>
              <a:t>     </a:t>
            </a:r>
            <a:r>
              <a:rPr lang="en-US" sz="2000" dirty="0">
                <a:solidFill>
                  <a:srgbClr val="00CDCD"/>
                </a:solidFill>
                <a:latin typeface="D"/>
              </a:rPr>
              <a:t>tier</a:t>
            </a:r>
            <a:r>
              <a:rPr lang="en-US" sz="2000" dirty="0">
                <a:solidFill>
                  <a:srgbClr val="BB00BB"/>
                </a:solidFill>
                <a:latin typeface="D"/>
              </a:rPr>
              <a:t>:</a:t>
            </a:r>
            <a:r>
              <a:rPr lang="en-US" sz="2000" dirty="0">
                <a:solidFill>
                  <a:srgbClr val="E5E5E5"/>
                </a:solidFill>
                <a:latin typeface="D"/>
              </a:rPr>
              <a:t> frontend</a:t>
            </a:r>
            <a:br>
              <a:rPr lang="en-US" sz="2000" dirty="0">
                <a:solidFill>
                  <a:srgbClr val="630300"/>
                </a:solidFill>
                <a:latin typeface="D"/>
              </a:rPr>
            </a:br>
            <a:r>
              <a:rPr lang="en-US" sz="2000" dirty="0">
                <a:solidFill>
                  <a:srgbClr val="E5E5E5"/>
                </a:solidFill>
                <a:latin typeface="D"/>
              </a:rPr>
              <a:t>  </a:t>
            </a:r>
            <a:r>
              <a:rPr lang="en-US" sz="2000" dirty="0" err="1">
                <a:solidFill>
                  <a:srgbClr val="00CDCD"/>
                </a:solidFill>
                <a:latin typeface="D"/>
              </a:rPr>
              <a:t>policyTypes</a:t>
            </a:r>
            <a:r>
              <a:rPr lang="en-US" sz="2000" dirty="0">
                <a:solidFill>
                  <a:srgbClr val="BB00BB"/>
                </a:solidFill>
                <a:latin typeface="D"/>
              </a:rPr>
              <a:t>:</a:t>
            </a:r>
            <a:br>
              <a:rPr lang="en-US" sz="2000" dirty="0">
                <a:solidFill>
                  <a:srgbClr val="630300"/>
                </a:solidFill>
                <a:latin typeface="D"/>
              </a:rPr>
            </a:br>
            <a:r>
              <a:rPr lang="en-US" sz="2000" dirty="0">
                <a:solidFill>
                  <a:srgbClr val="E5E5E5"/>
                </a:solidFill>
                <a:latin typeface="D"/>
              </a:rPr>
              <a:t>  </a:t>
            </a:r>
            <a:r>
              <a:rPr lang="en-US" sz="2000" dirty="0">
                <a:solidFill>
                  <a:srgbClr val="C8AF00"/>
                </a:solidFill>
                <a:latin typeface="D"/>
              </a:rPr>
              <a:t>- </a:t>
            </a:r>
            <a:r>
              <a:rPr lang="en-US" sz="2000" dirty="0">
                <a:solidFill>
                  <a:srgbClr val="E5E5E5"/>
                </a:solidFill>
                <a:latin typeface="D"/>
              </a:rPr>
              <a:t>Egress</a:t>
            </a:r>
            <a:br>
              <a:rPr lang="en-US" sz="2000" dirty="0">
                <a:solidFill>
                  <a:srgbClr val="630300"/>
                </a:solidFill>
                <a:latin typeface="D"/>
              </a:rPr>
            </a:br>
            <a:r>
              <a:rPr lang="en-US" sz="2000" dirty="0">
                <a:solidFill>
                  <a:srgbClr val="E5E5E5"/>
                </a:solidFill>
                <a:latin typeface="D"/>
              </a:rPr>
              <a:t>  </a:t>
            </a:r>
            <a:r>
              <a:rPr lang="en-US" sz="2000" dirty="0" err="1">
                <a:solidFill>
                  <a:srgbClr val="00CDCD"/>
                </a:solidFill>
                <a:latin typeface="D"/>
              </a:rPr>
              <a:t>egress</a:t>
            </a:r>
            <a:r>
              <a:rPr lang="en-US" sz="2000" dirty="0">
                <a:solidFill>
                  <a:srgbClr val="BB00BB"/>
                </a:solidFill>
                <a:latin typeface="D"/>
              </a:rPr>
              <a:t>:</a:t>
            </a:r>
            <a:br>
              <a:rPr lang="en-US" sz="2000" dirty="0">
                <a:solidFill>
                  <a:srgbClr val="630300"/>
                </a:solidFill>
                <a:latin typeface="D"/>
              </a:rPr>
            </a:br>
            <a:r>
              <a:rPr lang="en-US" sz="2000" dirty="0">
                <a:solidFill>
                  <a:srgbClr val="E5E5E5"/>
                </a:solidFill>
                <a:latin typeface="D"/>
              </a:rPr>
              <a:t>  </a:t>
            </a:r>
            <a:r>
              <a:rPr lang="en-US" sz="2000" dirty="0">
                <a:solidFill>
                  <a:srgbClr val="C8AF00"/>
                </a:solidFill>
                <a:latin typeface="D"/>
              </a:rPr>
              <a:t>- </a:t>
            </a:r>
            <a:r>
              <a:rPr lang="en-US" sz="2000" dirty="0">
                <a:solidFill>
                  <a:srgbClr val="BB00BB"/>
                </a:solidFill>
                <a:latin typeface="D"/>
              </a:rPr>
              <a:t>{}</a:t>
            </a:r>
            <a:endParaRPr lang="en-US" sz="2000" dirty="0"/>
          </a:p>
        </p:txBody>
      </p:sp>
      <p:sp>
        <p:nvSpPr>
          <p:cNvPr id="10" name="Rectangle 9">
            <a:extLst>
              <a:ext uri="{FF2B5EF4-FFF2-40B4-BE49-F238E27FC236}">
                <a16:creationId xmlns:a16="http://schemas.microsoft.com/office/drawing/2014/main" id="{420D8CDA-00C9-9936-447D-E955D7178BA1}"/>
              </a:ext>
            </a:extLst>
          </p:cNvPr>
          <p:cNvSpPr/>
          <p:nvPr/>
        </p:nvSpPr>
        <p:spPr>
          <a:xfrm>
            <a:off x="404810" y="4190839"/>
            <a:ext cx="2272402" cy="634254"/>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lowchart: Connector 10">
            <a:extLst>
              <a:ext uri="{FF2B5EF4-FFF2-40B4-BE49-F238E27FC236}">
                <a16:creationId xmlns:a16="http://schemas.microsoft.com/office/drawing/2014/main" id="{F21E7D26-DD8B-BA21-2101-5BC0C95F5516}"/>
              </a:ext>
            </a:extLst>
          </p:cNvPr>
          <p:cNvSpPr/>
          <p:nvPr/>
        </p:nvSpPr>
        <p:spPr>
          <a:xfrm>
            <a:off x="250372" y="5693788"/>
            <a:ext cx="736433" cy="405353"/>
          </a:xfrm>
          <a:prstGeom prst="flowChartConnector">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B3A9AB3-434F-C2DD-B77B-0504016216D9}"/>
              </a:ext>
            </a:extLst>
          </p:cNvPr>
          <p:cNvCxnSpPr>
            <a:cxnSpLocks/>
          </p:cNvCxnSpPr>
          <p:nvPr/>
        </p:nvCxnSpPr>
        <p:spPr>
          <a:xfrm flipV="1">
            <a:off x="404810" y="5693788"/>
            <a:ext cx="905516" cy="13715"/>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14" name="Rectangle 13">
            <a:extLst>
              <a:ext uri="{FF2B5EF4-FFF2-40B4-BE49-F238E27FC236}">
                <a16:creationId xmlns:a16="http://schemas.microsoft.com/office/drawing/2014/main" id="{7C145657-B125-FD40-AD04-8B2FE84DD70B}"/>
              </a:ext>
            </a:extLst>
          </p:cNvPr>
          <p:cNvSpPr/>
          <p:nvPr/>
        </p:nvSpPr>
        <p:spPr>
          <a:xfrm>
            <a:off x="5886637" y="173271"/>
            <a:ext cx="1970317" cy="1132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environment: prod</a:t>
            </a:r>
          </a:p>
          <a:p>
            <a:r>
              <a:rPr lang="en-US" dirty="0"/>
              <a:t>tier: frontend</a:t>
            </a:r>
          </a:p>
        </p:txBody>
      </p:sp>
      <p:sp>
        <p:nvSpPr>
          <p:cNvPr id="15" name="Rectangle 14">
            <a:extLst>
              <a:ext uri="{FF2B5EF4-FFF2-40B4-BE49-F238E27FC236}">
                <a16:creationId xmlns:a16="http://schemas.microsoft.com/office/drawing/2014/main" id="{019997A4-93B8-697D-AA4E-90666CF00C36}"/>
              </a:ext>
            </a:extLst>
          </p:cNvPr>
          <p:cNvSpPr/>
          <p:nvPr/>
        </p:nvSpPr>
        <p:spPr>
          <a:xfrm>
            <a:off x="8986152" y="150459"/>
            <a:ext cx="1970317" cy="1132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environment: prod</a:t>
            </a:r>
          </a:p>
          <a:p>
            <a:r>
              <a:rPr lang="en-US" dirty="0"/>
              <a:t>tier: </a:t>
            </a:r>
            <a:r>
              <a:rPr lang="en-US" dirty="0" err="1"/>
              <a:t>db</a:t>
            </a:r>
            <a:endParaRPr lang="en-US" dirty="0"/>
          </a:p>
        </p:txBody>
      </p:sp>
      <p:sp>
        <p:nvSpPr>
          <p:cNvPr id="16" name="Arrow: Right 15">
            <a:extLst>
              <a:ext uri="{FF2B5EF4-FFF2-40B4-BE49-F238E27FC236}">
                <a16:creationId xmlns:a16="http://schemas.microsoft.com/office/drawing/2014/main" id="{499690FA-30BC-E44A-DAA9-D1022EBE9A8D}"/>
              </a:ext>
            </a:extLst>
          </p:cNvPr>
          <p:cNvSpPr/>
          <p:nvPr/>
        </p:nvSpPr>
        <p:spPr>
          <a:xfrm>
            <a:off x="7856954" y="322953"/>
            <a:ext cx="1129198" cy="751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3306</a:t>
            </a:r>
          </a:p>
        </p:txBody>
      </p:sp>
      <p:sp>
        <p:nvSpPr>
          <p:cNvPr id="17" name="Rectangle 16">
            <a:extLst>
              <a:ext uri="{FF2B5EF4-FFF2-40B4-BE49-F238E27FC236}">
                <a16:creationId xmlns:a16="http://schemas.microsoft.com/office/drawing/2014/main" id="{5087A71D-59D8-ED7F-0081-5EA147065D25}"/>
              </a:ext>
            </a:extLst>
          </p:cNvPr>
          <p:cNvSpPr/>
          <p:nvPr/>
        </p:nvSpPr>
        <p:spPr>
          <a:xfrm>
            <a:off x="5917927" y="439814"/>
            <a:ext cx="1829942" cy="634254"/>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47F8AB4-4821-2242-6C8F-592DA6E14E03}"/>
              </a:ext>
            </a:extLst>
          </p:cNvPr>
          <p:cNvSpPr/>
          <p:nvPr/>
        </p:nvSpPr>
        <p:spPr>
          <a:xfrm>
            <a:off x="5533534" y="152082"/>
            <a:ext cx="5505254" cy="6705918"/>
          </a:xfrm>
          <a:custGeom>
            <a:avLst/>
            <a:gdLst>
              <a:gd name="connsiteX0" fmla="*/ 0 w 5505254"/>
              <a:gd name="connsiteY0" fmla="*/ 0 h 6705918"/>
              <a:gd name="connsiteX1" fmla="*/ 495473 w 5505254"/>
              <a:gd name="connsiteY1" fmla="*/ 0 h 6705918"/>
              <a:gd name="connsiteX2" fmla="*/ 935893 w 5505254"/>
              <a:gd name="connsiteY2" fmla="*/ 0 h 6705918"/>
              <a:gd name="connsiteX3" fmla="*/ 1596524 w 5505254"/>
              <a:gd name="connsiteY3" fmla="*/ 0 h 6705918"/>
              <a:gd name="connsiteX4" fmla="*/ 1981891 w 5505254"/>
              <a:gd name="connsiteY4" fmla="*/ 0 h 6705918"/>
              <a:gd name="connsiteX5" fmla="*/ 2477364 w 5505254"/>
              <a:gd name="connsiteY5" fmla="*/ 0 h 6705918"/>
              <a:gd name="connsiteX6" fmla="*/ 3137995 w 5505254"/>
              <a:gd name="connsiteY6" fmla="*/ 0 h 6705918"/>
              <a:gd name="connsiteX7" fmla="*/ 3743573 w 5505254"/>
              <a:gd name="connsiteY7" fmla="*/ 0 h 6705918"/>
              <a:gd name="connsiteX8" fmla="*/ 4239046 w 5505254"/>
              <a:gd name="connsiteY8" fmla="*/ 0 h 6705918"/>
              <a:gd name="connsiteX9" fmla="*/ 4679466 w 5505254"/>
              <a:gd name="connsiteY9" fmla="*/ 0 h 6705918"/>
              <a:gd name="connsiteX10" fmla="*/ 5505254 w 5505254"/>
              <a:gd name="connsiteY10" fmla="*/ 0 h 6705918"/>
              <a:gd name="connsiteX11" fmla="*/ 5505254 w 5505254"/>
              <a:gd name="connsiteY11" fmla="*/ 692945 h 6705918"/>
              <a:gd name="connsiteX12" fmla="*/ 5505254 w 5505254"/>
              <a:gd name="connsiteY12" fmla="*/ 1117653 h 6705918"/>
              <a:gd name="connsiteX13" fmla="*/ 5505254 w 5505254"/>
              <a:gd name="connsiteY13" fmla="*/ 1475302 h 6705918"/>
              <a:gd name="connsiteX14" fmla="*/ 5505254 w 5505254"/>
              <a:gd name="connsiteY14" fmla="*/ 1832951 h 6705918"/>
              <a:gd name="connsiteX15" fmla="*/ 5505254 w 5505254"/>
              <a:gd name="connsiteY15" fmla="*/ 2525896 h 6705918"/>
              <a:gd name="connsiteX16" fmla="*/ 5505254 w 5505254"/>
              <a:gd name="connsiteY16" fmla="*/ 3151781 h 6705918"/>
              <a:gd name="connsiteX17" fmla="*/ 5505254 w 5505254"/>
              <a:gd name="connsiteY17" fmla="*/ 3576490 h 6705918"/>
              <a:gd name="connsiteX18" fmla="*/ 5505254 w 5505254"/>
              <a:gd name="connsiteY18" fmla="*/ 4202375 h 6705918"/>
              <a:gd name="connsiteX19" fmla="*/ 5505254 w 5505254"/>
              <a:gd name="connsiteY19" fmla="*/ 4761202 h 6705918"/>
              <a:gd name="connsiteX20" fmla="*/ 5505254 w 5505254"/>
              <a:gd name="connsiteY20" fmla="*/ 5387087 h 6705918"/>
              <a:gd name="connsiteX21" fmla="*/ 5505254 w 5505254"/>
              <a:gd name="connsiteY21" fmla="*/ 5811796 h 6705918"/>
              <a:gd name="connsiteX22" fmla="*/ 5505254 w 5505254"/>
              <a:gd name="connsiteY22" fmla="*/ 6169445 h 6705918"/>
              <a:gd name="connsiteX23" fmla="*/ 5505254 w 5505254"/>
              <a:gd name="connsiteY23" fmla="*/ 6705918 h 6705918"/>
              <a:gd name="connsiteX24" fmla="*/ 4899676 w 5505254"/>
              <a:gd name="connsiteY24" fmla="*/ 6705918 h 6705918"/>
              <a:gd name="connsiteX25" fmla="*/ 4349151 w 5505254"/>
              <a:gd name="connsiteY25" fmla="*/ 6705918 h 6705918"/>
              <a:gd name="connsiteX26" fmla="*/ 3963783 w 5505254"/>
              <a:gd name="connsiteY26" fmla="*/ 6705918 h 6705918"/>
              <a:gd name="connsiteX27" fmla="*/ 3578415 w 5505254"/>
              <a:gd name="connsiteY27" fmla="*/ 6705918 h 6705918"/>
              <a:gd name="connsiteX28" fmla="*/ 3193047 w 5505254"/>
              <a:gd name="connsiteY28" fmla="*/ 6705918 h 6705918"/>
              <a:gd name="connsiteX29" fmla="*/ 2587469 w 5505254"/>
              <a:gd name="connsiteY29" fmla="*/ 6705918 h 6705918"/>
              <a:gd name="connsiteX30" fmla="*/ 2147049 w 5505254"/>
              <a:gd name="connsiteY30" fmla="*/ 6705918 h 6705918"/>
              <a:gd name="connsiteX31" fmla="*/ 1486419 w 5505254"/>
              <a:gd name="connsiteY31" fmla="*/ 6705918 h 6705918"/>
              <a:gd name="connsiteX32" fmla="*/ 935893 w 5505254"/>
              <a:gd name="connsiteY32" fmla="*/ 6705918 h 6705918"/>
              <a:gd name="connsiteX33" fmla="*/ 550525 w 5505254"/>
              <a:gd name="connsiteY33" fmla="*/ 6705918 h 6705918"/>
              <a:gd name="connsiteX34" fmla="*/ 0 w 5505254"/>
              <a:gd name="connsiteY34" fmla="*/ 6705918 h 6705918"/>
              <a:gd name="connsiteX35" fmla="*/ 0 w 5505254"/>
              <a:gd name="connsiteY35" fmla="*/ 6012973 h 6705918"/>
              <a:gd name="connsiteX36" fmla="*/ 0 w 5505254"/>
              <a:gd name="connsiteY36" fmla="*/ 5521206 h 6705918"/>
              <a:gd name="connsiteX37" fmla="*/ 0 w 5505254"/>
              <a:gd name="connsiteY37" fmla="*/ 5029439 h 6705918"/>
              <a:gd name="connsiteX38" fmla="*/ 0 w 5505254"/>
              <a:gd name="connsiteY38" fmla="*/ 4537671 h 6705918"/>
              <a:gd name="connsiteX39" fmla="*/ 0 w 5505254"/>
              <a:gd name="connsiteY39" fmla="*/ 4045904 h 6705918"/>
              <a:gd name="connsiteX40" fmla="*/ 0 w 5505254"/>
              <a:gd name="connsiteY40" fmla="*/ 3621196 h 6705918"/>
              <a:gd name="connsiteX41" fmla="*/ 0 w 5505254"/>
              <a:gd name="connsiteY41" fmla="*/ 3196488 h 6705918"/>
              <a:gd name="connsiteX42" fmla="*/ 0 w 5505254"/>
              <a:gd name="connsiteY42" fmla="*/ 2838839 h 6705918"/>
              <a:gd name="connsiteX43" fmla="*/ 0 w 5505254"/>
              <a:gd name="connsiteY43" fmla="*/ 2280012 h 6705918"/>
              <a:gd name="connsiteX44" fmla="*/ 0 w 5505254"/>
              <a:gd name="connsiteY44" fmla="*/ 1788245 h 6705918"/>
              <a:gd name="connsiteX45" fmla="*/ 0 w 5505254"/>
              <a:gd name="connsiteY45" fmla="*/ 1363537 h 6705918"/>
              <a:gd name="connsiteX46" fmla="*/ 0 w 5505254"/>
              <a:gd name="connsiteY46" fmla="*/ 737651 h 6705918"/>
              <a:gd name="connsiteX47" fmla="*/ 0 w 5505254"/>
              <a:gd name="connsiteY47" fmla="*/ 0 h 670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505254" h="6705918" extrusionOk="0">
                <a:moveTo>
                  <a:pt x="0" y="0"/>
                </a:moveTo>
                <a:cubicBezTo>
                  <a:pt x="124312" y="-55036"/>
                  <a:pt x="383898" y="27295"/>
                  <a:pt x="495473" y="0"/>
                </a:cubicBezTo>
                <a:cubicBezTo>
                  <a:pt x="607048" y="-27295"/>
                  <a:pt x="727077" y="11103"/>
                  <a:pt x="935893" y="0"/>
                </a:cubicBezTo>
                <a:cubicBezTo>
                  <a:pt x="1144709" y="-11103"/>
                  <a:pt x="1380072" y="4434"/>
                  <a:pt x="1596524" y="0"/>
                </a:cubicBezTo>
                <a:cubicBezTo>
                  <a:pt x="1812976" y="-4434"/>
                  <a:pt x="1821731" y="11158"/>
                  <a:pt x="1981891" y="0"/>
                </a:cubicBezTo>
                <a:cubicBezTo>
                  <a:pt x="2142051" y="-11158"/>
                  <a:pt x="2325642" y="6823"/>
                  <a:pt x="2477364" y="0"/>
                </a:cubicBezTo>
                <a:cubicBezTo>
                  <a:pt x="2629086" y="-6823"/>
                  <a:pt x="2859092" y="23609"/>
                  <a:pt x="3137995" y="0"/>
                </a:cubicBezTo>
                <a:cubicBezTo>
                  <a:pt x="3416898" y="-23609"/>
                  <a:pt x="3604200" y="30027"/>
                  <a:pt x="3743573" y="0"/>
                </a:cubicBezTo>
                <a:cubicBezTo>
                  <a:pt x="3882946" y="-30027"/>
                  <a:pt x="4106986" y="36606"/>
                  <a:pt x="4239046" y="0"/>
                </a:cubicBezTo>
                <a:cubicBezTo>
                  <a:pt x="4371106" y="-36606"/>
                  <a:pt x="4552959" y="24804"/>
                  <a:pt x="4679466" y="0"/>
                </a:cubicBezTo>
                <a:cubicBezTo>
                  <a:pt x="4805973" y="-24804"/>
                  <a:pt x="5244028" y="64036"/>
                  <a:pt x="5505254" y="0"/>
                </a:cubicBezTo>
                <a:cubicBezTo>
                  <a:pt x="5536171" y="164848"/>
                  <a:pt x="5458824" y="362565"/>
                  <a:pt x="5505254" y="692945"/>
                </a:cubicBezTo>
                <a:cubicBezTo>
                  <a:pt x="5551684" y="1023325"/>
                  <a:pt x="5502331" y="919084"/>
                  <a:pt x="5505254" y="1117653"/>
                </a:cubicBezTo>
                <a:cubicBezTo>
                  <a:pt x="5508177" y="1316222"/>
                  <a:pt x="5473385" y="1335686"/>
                  <a:pt x="5505254" y="1475302"/>
                </a:cubicBezTo>
                <a:cubicBezTo>
                  <a:pt x="5537123" y="1614918"/>
                  <a:pt x="5468025" y="1732643"/>
                  <a:pt x="5505254" y="1832951"/>
                </a:cubicBezTo>
                <a:cubicBezTo>
                  <a:pt x="5542483" y="1933259"/>
                  <a:pt x="5484162" y="2228096"/>
                  <a:pt x="5505254" y="2525896"/>
                </a:cubicBezTo>
                <a:cubicBezTo>
                  <a:pt x="5526346" y="2823697"/>
                  <a:pt x="5473193" y="2985766"/>
                  <a:pt x="5505254" y="3151781"/>
                </a:cubicBezTo>
                <a:cubicBezTo>
                  <a:pt x="5537315" y="3317797"/>
                  <a:pt x="5490401" y="3490719"/>
                  <a:pt x="5505254" y="3576490"/>
                </a:cubicBezTo>
                <a:cubicBezTo>
                  <a:pt x="5520107" y="3662261"/>
                  <a:pt x="5430722" y="4064655"/>
                  <a:pt x="5505254" y="4202375"/>
                </a:cubicBezTo>
                <a:cubicBezTo>
                  <a:pt x="5579786" y="4340095"/>
                  <a:pt x="5456223" y="4621507"/>
                  <a:pt x="5505254" y="4761202"/>
                </a:cubicBezTo>
                <a:cubicBezTo>
                  <a:pt x="5554285" y="4900897"/>
                  <a:pt x="5467559" y="5244382"/>
                  <a:pt x="5505254" y="5387087"/>
                </a:cubicBezTo>
                <a:cubicBezTo>
                  <a:pt x="5542949" y="5529793"/>
                  <a:pt x="5455101" y="5625159"/>
                  <a:pt x="5505254" y="5811796"/>
                </a:cubicBezTo>
                <a:cubicBezTo>
                  <a:pt x="5555407" y="5998433"/>
                  <a:pt x="5498032" y="6074811"/>
                  <a:pt x="5505254" y="6169445"/>
                </a:cubicBezTo>
                <a:cubicBezTo>
                  <a:pt x="5512476" y="6264079"/>
                  <a:pt x="5504655" y="6497062"/>
                  <a:pt x="5505254" y="6705918"/>
                </a:cubicBezTo>
                <a:cubicBezTo>
                  <a:pt x="5328155" y="6759928"/>
                  <a:pt x="5124228" y="6692226"/>
                  <a:pt x="4899676" y="6705918"/>
                </a:cubicBezTo>
                <a:cubicBezTo>
                  <a:pt x="4675124" y="6719610"/>
                  <a:pt x="4461816" y="6679326"/>
                  <a:pt x="4349151" y="6705918"/>
                </a:cubicBezTo>
                <a:cubicBezTo>
                  <a:pt x="4236486" y="6732510"/>
                  <a:pt x="4076461" y="6672388"/>
                  <a:pt x="3963783" y="6705918"/>
                </a:cubicBezTo>
                <a:cubicBezTo>
                  <a:pt x="3851105" y="6739448"/>
                  <a:pt x="3741367" y="6698752"/>
                  <a:pt x="3578415" y="6705918"/>
                </a:cubicBezTo>
                <a:cubicBezTo>
                  <a:pt x="3415463" y="6713084"/>
                  <a:pt x="3368474" y="6664986"/>
                  <a:pt x="3193047" y="6705918"/>
                </a:cubicBezTo>
                <a:cubicBezTo>
                  <a:pt x="3017620" y="6746850"/>
                  <a:pt x="2876505" y="6662508"/>
                  <a:pt x="2587469" y="6705918"/>
                </a:cubicBezTo>
                <a:cubicBezTo>
                  <a:pt x="2298433" y="6749328"/>
                  <a:pt x="2363555" y="6654310"/>
                  <a:pt x="2147049" y="6705918"/>
                </a:cubicBezTo>
                <a:cubicBezTo>
                  <a:pt x="1930543" y="6757526"/>
                  <a:pt x="1713760" y="6671488"/>
                  <a:pt x="1486419" y="6705918"/>
                </a:cubicBezTo>
                <a:cubicBezTo>
                  <a:pt x="1259078" y="6740348"/>
                  <a:pt x="1198011" y="6696501"/>
                  <a:pt x="935893" y="6705918"/>
                </a:cubicBezTo>
                <a:cubicBezTo>
                  <a:pt x="673775" y="6715335"/>
                  <a:pt x="689159" y="6688371"/>
                  <a:pt x="550525" y="6705918"/>
                </a:cubicBezTo>
                <a:cubicBezTo>
                  <a:pt x="411891" y="6723465"/>
                  <a:pt x="174976" y="6697109"/>
                  <a:pt x="0" y="6705918"/>
                </a:cubicBezTo>
                <a:cubicBezTo>
                  <a:pt x="-27025" y="6389382"/>
                  <a:pt x="59919" y="6191970"/>
                  <a:pt x="0" y="6012973"/>
                </a:cubicBezTo>
                <a:cubicBezTo>
                  <a:pt x="-59919" y="5833977"/>
                  <a:pt x="42473" y="5644041"/>
                  <a:pt x="0" y="5521206"/>
                </a:cubicBezTo>
                <a:cubicBezTo>
                  <a:pt x="-42473" y="5398371"/>
                  <a:pt x="4706" y="5228423"/>
                  <a:pt x="0" y="5029439"/>
                </a:cubicBezTo>
                <a:cubicBezTo>
                  <a:pt x="-4706" y="4830455"/>
                  <a:pt x="32690" y="4695677"/>
                  <a:pt x="0" y="4537671"/>
                </a:cubicBezTo>
                <a:cubicBezTo>
                  <a:pt x="-32690" y="4379665"/>
                  <a:pt x="15744" y="4276708"/>
                  <a:pt x="0" y="4045904"/>
                </a:cubicBezTo>
                <a:cubicBezTo>
                  <a:pt x="-15744" y="3815100"/>
                  <a:pt x="29519" y="3754962"/>
                  <a:pt x="0" y="3621196"/>
                </a:cubicBezTo>
                <a:cubicBezTo>
                  <a:pt x="-29519" y="3487430"/>
                  <a:pt x="14629" y="3305914"/>
                  <a:pt x="0" y="3196488"/>
                </a:cubicBezTo>
                <a:cubicBezTo>
                  <a:pt x="-14629" y="3087062"/>
                  <a:pt x="26595" y="2955553"/>
                  <a:pt x="0" y="2838839"/>
                </a:cubicBezTo>
                <a:cubicBezTo>
                  <a:pt x="-26595" y="2722125"/>
                  <a:pt x="58172" y="2507008"/>
                  <a:pt x="0" y="2280012"/>
                </a:cubicBezTo>
                <a:cubicBezTo>
                  <a:pt x="-58172" y="2053016"/>
                  <a:pt x="53810" y="1928462"/>
                  <a:pt x="0" y="1788245"/>
                </a:cubicBezTo>
                <a:cubicBezTo>
                  <a:pt x="-53810" y="1648028"/>
                  <a:pt x="47058" y="1512681"/>
                  <a:pt x="0" y="1363537"/>
                </a:cubicBezTo>
                <a:cubicBezTo>
                  <a:pt x="-47058" y="1214393"/>
                  <a:pt x="68188" y="863797"/>
                  <a:pt x="0" y="737651"/>
                </a:cubicBezTo>
                <a:cubicBezTo>
                  <a:pt x="-68188" y="611505"/>
                  <a:pt x="35076" y="262586"/>
                  <a:pt x="0" y="0"/>
                </a:cubicBezTo>
                <a:close/>
              </a:path>
            </a:pathLst>
          </a:custGeom>
          <a:noFill/>
          <a:ln w="57150">
            <a:solidFill>
              <a:srgbClr val="FFFF00"/>
            </a:solidFill>
            <a:extLst>
              <a:ext uri="{C807C97D-BFC1-408E-A445-0C87EB9F89A2}">
                <ask:lineSketchStyleProps xmlns:ask="http://schemas.microsoft.com/office/drawing/2018/sketchyshapes" sd="586809021">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Checkmark with solid fill">
            <a:extLst>
              <a:ext uri="{FF2B5EF4-FFF2-40B4-BE49-F238E27FC236}">
                <a16:creationId xmlns:a16="http://schemas.microsoft.com/office/drawing/2014/main" id="{1DB8F119-0A6E-83CE-640B-422CE6143B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9159" y="322953"/>
            <a:ext cx="491537" cy="491537"/>
          </a:xfrm>
          <a:prstGeom prst="rect">
            <a:avLst/>
          </a:prstGeom>
        </p:spPr>
      </p:pic>
      <p:sp>
        <p:nvSpPr>
          <p:cNvPr id="20" name="Rectangle 19">
            <a:extLst>
              <a:ext uri="{FF2B5EF4-FFF2-40B4-BE49-F238E27FC236}">
                <a16:creationId xmlns:a16="http://schemas.microsoft.com/office/drawing/2014/main" id="{24C46B63-D8FE-6600-1F82-A35056A9F606}"/>
              </a:ext>
            </a:extLst>
          </p:cNvPr>
          <p:cNvSpPr/>
          <p:nvPr/>
        </p:nvSpPr>
        <p:spPr>
          <a:xfrm>
            <a:off x="5769204" y="1432256"/>
            <a:ext cx="4798243" cy="498593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64D5DC9-69DE-25A5-9B28-5999F5239970}"/>
              </a:ext>
            </a:extLst>
          </p:cNvPr>
          <p:cNvSpPr txBox="1"/>
          <p:nvPr/>
        </p:nvSpPr>
        <p:spPr>
          <a:xfrm>
            <a:off x="5829154" y="1622509"/>
            <a:ext cx="4605396" cy="4524315"/>
          </a:xfrm>
          <a:prstGeom prst="rect">
            <a:avLst/>
          </a:prstGeom>
          <a:noFill/>
        </p:spPr>
        <p:txBody>
          <a:bodyPr wrap="square" rtlCol="0">
            <a:spAutoFit/>
          </a:bodyPr>
          <a:lstStyle/>
          <a:p>
            <a:r>
              <a:rPr lang="en-US" dirty="0">
                <a:solidFill>
                  <a:srgbClr val="00CDCD"/>
                </a:solidFill>
                <a:latin typeface="D"/>
              </a:rPr>
              <a:t>spec</a:t>
            </a:r>
            <a:r>
              <a:rPr lang="en-US" dirty="0">
                <a:solidFill>
                  <a:srgbClr val="BB00BB"/>
                </a:solidFill>
                <a:latin typeface="D"/>
              </a:rPr>
              <a:t>:</a:t>
            </a:r>
            <a:br>
              <a:rPr lang="en-US" dirty="0">
                <a:solidFill>
                  <a:srgbClr val="630300"/>
                </a:solidFill>
                <a:latin typeface="D"/>
              </a:rPr>
            </a:br>
            <a:r>
              <a:rPr lang="en-US" dirty="0">
                <a:solidFill>
                  <a:srgbClr val="E5E5E5"/>
                </a:solidFill>
                <a:latin typeface="D"/>
              </a:rPr>
              <a:t>  </a:t>
            </a:r>
            <a:r>
              <a:rPr lang="en-US" dirty="0">
                <a:solidFill>
                  <a:srgbClr val="00CDCD"/>
                </a:solidFill>
                <a:latin typeface="D"/>
              </a:rPr>
              <a:t>podSelector</a:t>
            </a:r>
            <a:r>
              <a:rPr lang="en-US" dirty="0">
                <a:solidFill>
                  <a:srgbClr val="BB00BB"/>
                </a:solidFill>
                <a:latin typeface="D"/>
              </a:rPr>
              <a:t>:</a:t>
            </a:r>
            <a:br>
              <a:rPr lang="en-US" dirty="0">
                <a:solidFill>
                  <a:srgbClr val="630300"/>
                </a:solidFill>
                <a:latin typeface="D"/>
              </a:rPr>
            </a:br>
            <a:r>
              <a:rPr lang="en-US" dirty="0">
                <a:solidFill>
                  <a:srgbClr val="E5E5E5"/>
                </a:solidFill>
                <a:latin typeface="D"/>
              </a:rPr>
              <a:t>    </a:t>
            </a:r>
            <a:r>
              <a:rPr lang="en-US" dirty="0">
                <a:solidFill>
                  <a:srgbClr val="00CDCD"/>
                </a:solidFill>
                <a:latin typeface="D"/>
              </a:rPr>
              <a:t>matchLabels</a:t>
            </a:r>
            <a:r>
              <a:rPr lang="en-US" dirty="0">
                <a:solidFill>
                  <a:srgbClr val="BB00BB"/>
                </a:solidFill>
                <a:latin typeface="D"/>
              </a:rPr>
              <a:t>:</a:t>
            </a:r>
            <a:br>
              <a:rPr lang="en-US" dirty="0">
                <a:solidFill>
                  <a:srgbClr val="630300"/>
                </a:solidFill>
                <a:latin typeface="D"/>
              </a:rPr>
            </a:br>
            <a:r>
              <a:rPr lang="en-US" dirty="0">
                <a:solidFill>
                  <a:srgbClr val="E5E5E5"/>
                </a:solidFill>
                <a:latin typeface="D"/>
              </a:rPr>
              <a:t>        </a:t>
            </a:r>
            <a:r>
              <a:rPr lang="en-US" dirty="0">
                <a:solidFill>
                  <a:srgbClr val="00CDCD"/>
                </a:solidFill>
                <a:latin typeface="D"/>
              </a:rPr>
              <a:t>environment</a:t>
            </a:r>
            <a:r>
              <a:rPr lang="en-US" dirty="0">
                <a:solidFill>
                  <a:srgbClr val="BB00BB"/>
                </a:solidFill>
                <a:latin typeface="D"/>
              </a:rPr>
              <a:t>:</a:t>
            </a:r>
            <a:r>
              <a:rPr lang="en-US" dirty="0">
                <a:solidFill>
                  <a:srgbClr val="E5E5E5"/>
                </a:solidFill>
                <a:latin typeface="D"/>
              </a:rPr>
              <a:t> prod</a:t>
            </a:r>
            <a:br>
              <a:rPr lang="en-US" dirty="0">
                <a:solidFill>
                  <a:srgbClr val="630300"/>
                </a:solidFill>
                <a:latin typeface="D"/>
              </a:rPr>
            </a:br>
            <a:r>
              <a:rPr lang="en-US" dirty="0">
                <a:solidFill>
                  <a:srgbClr val="E5E5E5"/>
                </a:solidFill>
                <a:latin typeface="D"/>
              </a:rPr>
              <a:t>        </a:t>
            </a:r>
            <a:r>
              <a:rPr lang="en-US" dirty="0">
                <a:solidFill>
                  <a:srgbClr val="00CDCD"/>
                </a:solidFill>
                <a:latin typeface="D"/>
              </a:rPr>
              <a:t>tier</a:t>
            </a:r>
            <a:r>
              <a:rPr lang="en-US" dirty="0">
                <a:solidFill>
                  <a:srgbClr val="BB00BB"/>
                </a:solidFill>
                <a:latin typeface="D"/>
              </a:rPr>
              <a:t>:</a:t>
            </a:r>
            <a:r>
              <a:rPr lang="en-US" dirty="0">
                <a:solidFill>
                  <a:srgbClr val="E5E5E5"/>
                </a:solidFill>
                <a:latin typeface="D"/>
              </a:rPr>
              <a:t> frontend</a:t>
            </a:r>
            <a:br>
              <a:rPr lang="en-US" dirty="0">
                <a:solidFill>
                  <a:srgbClr val="630300"/>
                </a:solidFill>
                <a:latin typeface="D"/>
              </a:rPr>
            </a:br>
            <a:r>
              <a:rPr lang="en-US" dirty="0">
                <a:solidFill>
                  <a:srgbClr val="E5E5E5"/>
                </a:solidFill>
                <a:latin typeface="D"/>
              </a:rPr>
              <a:t>  </a:t>
            </a:r>
            <a:r>
              <a:rPr lang="en-US" dirty="0" err="1">
                <a:solidFill>
                  <a:srgbClr val="00CDCD"/>
                </a:solidFill>
                <a:latin typeface="D"/>
              </a:rPr>
              <a:t>policyTypes</a:t>
            </a:r>
            <a:r>
              <a:rPr lang="en-US" dirty="0">
                <a:solidFill>
                  <a:srgbClr val="BB00BB"/>
                </a:solidFill>
                <a:latin typeface="D"/>
              </a:rPr>
              <a:t>:</a:t>
            </a:r>
            <a:br>
              <a:rPr lang="en-US" dirty="0">
                <a:solidFill>
                  <a:srgbClr val="630300"/>
                </a:solidFill>
                <a:latin typeface="D"/>
              </a:rPr>
            </a:br>
            <a:r>
              <a:rPr lang="en-US" dirty="0">
                <a:solidFill>
                  <a:srgbClr val="E5E5E5"/>
                </a:solidFill>
                <a:latin typeface="D"/>
              </a:rPr>
              <a:t>  </a:t>
            </a:r>
            <a:r>
              <a:rPr lang="en-US" dirty="0">
                <a:solidFill>
                  <a:srgbClr val="C8AF00"/>
                </a:solidFill>
                <a:latin typeface="D"/>
              </a:rPr>
              <a:t>- </a:t>
            </a:r>
            <a:r>
              <a:rPr lang="en-US" dirty="0">
                <a:solidFill>
                  <a:srgbClr val="E5E5E5"/>
                </a:solidFill>
                <a:latin typeface="D"/>
              </a:rPr>
              <a:t>Egress</a:t>
            </a:r>
            <a:br>
              <a:rPr lang="en-US" dirty="0">
                <a:solidFill>
                  <a:srgbClr val="630300"/>
                </a:solidFill>
                <a:latin typeface="D"/>
              </a:rPr>
            </a:br>
            <a:r>
              <a:rPr lang="en-US" dirty="0">
                <a:solidFill>
                  <a:srgbClr val="E5E5E5"/>
                </a:solidFill>
                <a:latin typeface="D"/>
              </a:rPr>
              <a:t>  </a:t>
            </a:r>
            <a:r>
              <a:rPr lang="en-US" dirty="0" err="1">
                <a:solidFill>
                  <a:srgbClr val="00CDCD"/>
                </a:solidFill>
                <a:latin typeface="D"/>
              </a:rPr>
              <a:t>egress</a:t>
            </a:r>
            <a:r>
              <a:rPr lang="en-US" dirty="0">
                <a:solidFill>
                  <a:srgbClr val="BB00BB"/>
                </a:solidFill>
                <a:latin typeface="D"/>
              </a:rPr>
              <a:t>:</a:t>
            </a:r>
            <a:br>
              <a:rPr lang="en-US" dirty="0">
                <a:solidFill>
                  <a:srgbClr val="630300"/>
                </a:solidFill>
                <a:latin typeface="D"/>
              </a:rPr>
            </a:br>
            <a:r>
              <a:rPr lang="en-US" dirty="0">
                <a:solidFill>
                  <a:srgbClr val="E5E5E5"/>
                </a:solidFill>
                <a:latin typeface="D"/>
              </a:rPr>
              <a:t>    </a:t>
            </a:r>
            <a:r>
              <a:rPr lang="en-US" dirty="0">
                <a:solidFill>
                  <a:srgbClr val="C8AF00"/>
                </a:solidFill>
                <a:latin typeface="D"/>
              </a:rPr>
              <a:t>- </a:t>
            </a:r>
            <a:r>
              <a:rPr lang="en-US" dirty="0">
                <a:solidFill>
                  <a:srgbClr val="00CDCD"/>
                </a:solidFill>
                <a:latin typeface="D"/>
              </a:rPr>
              <a:t>to</a:t>
            </a:r>
            <a:r>
              <a:rPr lang="en-US" dirty="0">
                <a:solidFill>
                  <a:srgbClr val="BB00BB"/>
                </a:solidFill>
                <a:latin typeface="D"/>
              </a:rPr>
              <a:t>:</a:t>
            </a:r>
            <a:br>
              <a:rPr lang="en-US" dirty="0">
                <a:solidFill>
                  <a:srgbClr val="630300"/>
                </a:solidFill>
                <a:latin typeface="D"/>
              </a:rPr>
            </a:br>
            <a:r>
              <a:rPr lang="en-US" dirty="0">
                <a:solidFill>
                  <a:srgbClr val="E5E5E5"/>
                </a:solidFill>
                <a:latin typeface="D"/>
              </a:rPr>
              <a:t>      </a:t>
            </a:r>
            <a:r>
              <a:rPr lang="en-US" dirty="0">
                <a:solidFill>
                  <a:srgbClr val="C8AF00"/>
                </a:solidFill>
                <a:latin typeface="D"/>
              </a:rPr>
              <a:t>- </a:t>
            </a:r>
            <a:r>
              <a:rPr lang="en-US" dirty="0">
                <a:solidFill>
                  <a:srgbClr val="00CDCD"/>
                </a:solidFill>
                <a:latin typeface="D"/>
              </a:rPr>
              <a:t>podSelector</a:t>
            </a:r>
            <a:r>
              <a:rPr lang="en-US" dirty="0">
                <a:solidFill>
                  <a:srgbClr val="BB00BB"/>
                </a:solidFill>
                <a:latin typeface="D"/>
              </a:rPr>
              <a:t>:</a:t>
            </a:r>
            <a:br>
              <a:rPr lang="en-US" dirty="0">
                <a:solidFill>
                  <a:srgbClr val="630300"/>
                </a:solidFill>
                <a:latin typeface="D"/>
              </a:rPr>
            </a:br>
            <a:r>
              <a:rPr lang="en-US" dirty="0">
                <a:solidFill>
                  <a:srgbClr val="E5E5E5"/>
                </a:solidFill>
                <a:latin typeface="D"/>
              </a:rPr>
              <a:t>          </a:t>
            </a:r>
            <a:r>
              <a:rPr lang="en-US" dirty="0">
                <a:solidFill>
                  <a:srgbClr val="00CDCD"/>
                </a:solidFill>
                <a:latin typeface="D"/>
              </a:rPr>
              <a:t>matchLabels</a:t>
            </a:r>
            <a:r>
              <a:rPr lang="en-US" dirty="0">
                <a:solidFill>
                  <a:srgbClr val="BB00BB"/>
                </a:solidFill>
                <a:latin typeface="D"/>
              </a:rPr>
              <a:t>:</a:t>
            </a:r>
            <a:br>
              <a:rPr lang="en-US" dirty="0">
                <a:solidFill>
                  <a:srgbClr val="630300"/>
                </a:solidFill>
                <a:latin typeface="D"/>
              </a:rPr>
            </a:br>
            <a:r>
              <a:rPr lang="en-US" dirty="0">
                <a:solidFill>
                  <a:srgbClr val="E5E5E5"/>
                </a:solidFill>
                <a:latin typeface="D"/>
              </a:rPr>
              <a:t>           </a:t>
            </a:r>
            <a:r>
              <a:rPr lang="en-US" dirty="0">
                <a:solidFill>
                  <a:srgbClr val="00CDCD"/>
                </a:solidFill>
                <a:latin typeface="D"/>
              </a:rPr>
              <a:t>environment</a:t>
            </a:r>
            <a:r>
              <a:rPr lang="en-US" dirty="0">
                <a:solidFill>
                  <a:srgbClr val="BB00BB"/>
                </a:solidFill>
                <a:latin typeface="D"/>
              </a:rPr>
              <a:t>:</a:t>
            </a:r>
            <a:r>
              <a:rPr lang="en-US" dirty="0">
                <a:solidFill>
                  <a:srgbClr val="E5E5E5"/>
                </a:solidFill>
                <a:latin typeface="D"/>
              </a:rPr>
              <a:t> prod</a:t>
            </a:r>
            <a:br>
              <a:rPr lang="en-US" dirty="0">
                <a:solidFill>
                  <a:srgbClr val="630300"/>
                </a:solidFill>
                <a:latin typeface="D"/>
              </a:rPr>
            </a:br>
            <a:r>
              <a:rPr lang="en-US" dirty="0">
                <a:solidFill>
                  <a:srgbClr val="E5E5E5"/>
                </a:solidFill>
                <a:latin typeface="D"/>
              </a:rPr>
              <a:t>           </a:t>
            </a:r>
            <a:r>
              <a:rPr lang="en-US" dirty="0">
                <a:solidFill>
                  <a:srgbClr val="00CDCD"/>
                </a:solidFill>
                <a:latin typeface="D"/>
              </a:rPr>
              <a:t>tier</a:t>
            </a:r>
            <a:r>
              <a:rPr lang="en-US" dirty="0">
                <a:solidFill>
                  <a:srgbClr val="BB00BB"/>
                </a:solidFill>
                <a:latin typeface="D"/>
              </a:rPr>
              <a:t>:</a:t>
            </a:r>
            <a:r>
              <a:rPr lang="en-US" dirty="0">
                <a:solidFill>
                  <a:srgbClr val="E5E5E5"/>
                </a:solidFill>
                <a:latin typeface="D"/>
              </a:rPr>
              <a:t> frontend</a:t>
            </a:r>
            <a:br>
              <a:rPr lang="en-US" dirty="0">
                <a:solidFill>
                  <a:srgbClr val="630300"/>
                </a:solidFill>
                <a:latin typeface="D"/>
              </a:rPr>
            </a:br>
            <a:r>
              <a:rPr lang="en-US" dirty="0">
                <a:solidFill>
                  <a:srgbClr val="E5E5E5"/>
                </a:solidFill>
                <a:latin typeface="D"/>
              </a:rPr>
              <a:t>      </a:t>
            </a:r>
            <a:r>
              <a:rPr lang="en-US" dirty="0">
                <a:solidFill>
                  <a:srgbClr val="00CDCD"/>
                </a:solidFill>
                <a:latin typeface="D"/>
              </a:rPr>
              <a:t>ports</a:t>
            </a:r>
            <a:r>
              <a:rPr lang="en-US" dirty="0">
                <a:solidFill>
                  <a:srgbClr val="BB00BB"/>
                </a:solidFill>
                <a:latin typeface="D"/>
              </a:rPr>
              <a:t>:</a:t>
            </a:r>
            <a:br>
              <a:rPr lang="en-US" dirty="0">
                <a:solidFill>
                  <a:srgbClr val="630300"/>
                </a:solidFill>
                <a:latin typeface="D"/>
              </a:rPr>
            </a:br>
            <a:r>
              <a:rPr lang="en-US" dirty="0">
                <a:solidFill>
                  <a:srgbClr val="E5E5E5"/>
                </a:solidFill>
                <a:latin typeface="D"/>
              </a:rPr>
              <a:t>      </a:t>
            </a:r>
            <a:r>
              <a:rPr lang="en-US" dirty="0">
                <a:solidFill>
                  <a:srgbClr val="C8AF00"/>
                </a:solidFill>
                <a:latin typeface="D"/>
              </a:rPr>
              <a:t>- </a:t>
            </a:r>
            <a:r>
              <a:rPr lang="en-US" dirty="0">
                <a:solidFill>
                  <a:srgbClr val="00CDCD"/>
                </a:solidFill>
                <a:latin typeface="D"/>
              </a:rPr>
              <a:t>port</a:t>
            </a:r>
            <a:r>
              <a:rPr lang="en-US" dirty="0">
                <a:solidFill>
                  <a:srgbClr val="BB00BB"/>
                </a:solidFill>
                <a:latin typeface="D"/>
              </a:rPr>
              <a:t>:</a:t>
            </a:r>
            <a:r>
              <a:rPr lang="en-US" dirty="0">
                <a:solidFill>
                  <a:srgbClr val="E5E5E5"/>
                </a:solidFill>
                <a:latin typeface="D"/>
              </a:rPr>
              <a:t> </a:t>
            </a:r>
            <a:r>
              <a:rPr lang="en-US" dirty="0">
                <a:solidFill>
                  <a:srgbClr val="BB0000"/>
                </a:solidFill>
                <a:latin typeface="D"/>
              </a:rPr>
              <a:t>3306</a:t>
            </a:r>
            <a:br>
              <a:rPr lang="en-US" dirty="0">
                <a:solidFill>
                  <a:srgbClr val="630300"/>
                </a:solidFill>
                <a:latin typeface="D"/>
              </a:rPr>
            </a:br>
            <a:r>
              <a:rPr lang="en-US" dirty="0">
                <a:solidFill>
                  <a:srgbClr val="E5E5E5"/>
                </a:solidFill>
                <a:latin typeface="D"/>
              </a:rPr>
              <a:t>        </a:t>
            </a:r>
            <a:r>
              <a:rPr lang="en-US" dirty="0">
                <a:solidFill>
                  <a:srgbClr val="00CDCD"/>
                </a:solidFill>
                <a:latin typeface="D"/>
              </a:rPr>
              <a:t>protocol</a:t>
            </a:r>
            <a:r>
              <a:rPr lang="en-US" dirty="0">
                <a:solidFill>
                  <a:srgbClr val="BB00BB"/>
                </a:solidFill>
                <a:latin typeface="D"/>
              </a:rPr>
              <a:t>:</a:t>
            </a:r>
            <a:r>
              <a:rPr lang="en-US" dirty="0">
                <a:solidFill>
                  <a:srgbClr val="E5E5E5"/>
                </a:solidFill>
                <a:latin typeface="D"/>
              </a:rPr>
              <a:t> TCP</a:t>
            </a:r>
            <a:endParaRPr lang="en-US" sz="2400" dirty="0"/>
          </a:p>
        </p:txBody>
      </p:sp>
      <p:sp>
        <p:nvSpPr>
          <p:cNvPr id="24" name="Rectangle 23">
            <a:extLst>
              <a:ext uri="{FF2B5EF4-FFF2-40B4-BE49-F238E27FC236}">
                <a16:creationId xmlns:a16="http://schemas.microsoft.com/office/drawing/2014/main" id="{95BFEA8F-D292-1AEF-4C19-9CFBFA47BF56}"/>
              </a:ext>
            </a:extLst>
          </p:cNvPr>
          <p:cNvSpPr/>
          <p:nvPr/>
        </p:nvSpPr>
        <p:spPr>
          <a:xfrm>
            <a:off x="6253436" y="2488675"/>
            <a:ext cx="1998406" cy="557165"/>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E1BBA7E-CBDF-5F64-FCE2-76C6DBE1A238}"/>
              </a:ext>
            </a:extLst>
          </p:cNvPr>
          <p:cNvSpPr/>
          <p:nvPr/>
        </p:nvSpPr>
        <p:spPr>
          <a:xfrm>
            <a:off x="8999223" y="435277"/>
            <a:ext cx="1998406" cy="638791"/>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E807836-9149-BE25-D20F-80988997C004}"/>
              </a:ext>
            </a:extLst>
          </p:cNvPr>
          <p:cNvSpPr/>
          <p:nvPr/>
        </p:nvSpPr>
        <p:spPr>
          <a:xfrm>
            <a:off x="6169919" y="4124850"/>
            <a:ext cx="2333058" cy="1173014"/>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4C14293F-2DE5-CEBE-E652-A4B6AE9914EB}"/>
              </a:ext>
            </a:extLst>
          </p:cNvPr>
          <p:cNvCxnSpPr>
            <a:cxnSpLocks/>
          </p:cNvCxnSpPr>
          <p:nvPr/>
        </p:nvCxnSpPr>
        <p:spPr>
          <a:xfrm flipV="1">
            <a:off x="6015584" y="3884666"/>
            <a:ext cx="905516" cy="13715"/>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28" name="Straight Arrow Connector 27">
            <a:extLst>
              <a:ext uri="{FF2B5EF4-FFF2-40B4-BE49-F238E27FC236}">
                <a16:creationId xmlns:a16="http://schemas.microsoft.com/office/drawing/2014/main" id="{692BE756-A417-958B-5A07-0C9914F1904D}"/>
              </a:ext>
            </a:extLst>
          </p:cNvPr>
          <p:cNvCxnSpPr>
            <a:cxnSpLocks/>
          </p:cNvCxnSpPr>
          <p:nvPr/>
        </p:nvCxnSpPr>
        <p:spPr>
          <a:xfrm flipV="1">
            <a:off x="6169919" y="4088634"/>
            <a:ext cx="523112" cy="46707"/>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30" name="Rectangle 29">
            <a:extLst>
              <a:ext uri="{FF2B5EF4-FFF2-40B4-BE49-F238E27FC236}">
                <a16:creationId xmlns:a16="http://schemas.microsoft.com/office/drawing/2014/main" id="{A5DB725C-94BE-9657-60A7-0011C8EB8AAC}"/>
              </a:ext>
            </a:extLst>
          </p:cNvPr>
          <p:cNvSpPr/>
          <p:nvPr/>
        </p:nvSpPr>
        <p:spPr>
          <a:xfrm>
            <a:off x="6167140" y="5211714"/>
            <a:ext cx="1689814" cy="987843"/>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A7C3CF2-8958-0DF4-56C3-895E461DD839}"/>
              </a:ext>
            </a:extLst>
          </p:cNvPr>
          <p:cNvSpPr/>
          <p:nvPr/>
        </p:nvSpPr>
        <p:spPr>
          <a:xfrm>
            <a:off x="7947564" y="424227"/>
            <a:ext cx="746152" cy="584578"/>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932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1" presetClass="entr" presetSubtype="1"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heel(1)">
                                      <p:cBhvr>
                                        <p:cTn id="22" dur="2000"/>
                                        <p:tgtEl>
                                          <p:spTgt spid="7"/>
                                        </p:tgtEl>
                                      </p:cBhvr>
                                    </p:animEffect>
                                  </p:childTnLst>
                                </p:cTn>
                              </p:par>
                            </p:childTnLst>
                          </p:cTn>
                        </p:par>
                        <p:par>
                          <p:cTn id="23" fill="hold">
                            <p:stCondLst>
                              <p:cond delay="2000"/>
                            </p:stCondLst>
                            <p:childTnLst>
                              <p:par>
                                <p:cTn id="24" presetID="21" presetClass="entr" presetSubtype="1"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2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par>
                                <p:cTn id="32" presetID="10" presetClass="exit" presetSubtype="0" fill="hold" grpId="1" nodeType="withEffect">
                                  <p:stCondLst>
                                    <p:cond delay="0"/>
                                  </p:stCondLst>
                                  <p:childTnLst>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heel(1)">
                                      <p:cBhvr>
                                        <p:cTn id="39" dur="2000"/>
                                        <p:tgtEl>
                                          <p:spTgt spid="11"/>
                                        </p:tgtEl>
                                      </p:cBhvr>
                                    </p:animEffect>
                                  </p:childTnLst>
                                </p:cTn>
                              </p:par>
                              <p:par>
                                <p:cTn id="40" presetID="22" presetClass="exit" presetSubtype="4" fill="hold" nodeType="withEffect">
                                  <p:stCondLst>
                                    <p:cond delay="0"/>
                                  </p:stCondLst>
                                  <p:childTnLst>
                                    <p:animEffect transition="out" filter="wipe(down)">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1" presetClass="entr" presetSubtype="1"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heel(1)">
                                      <p:cBhvr>
                                        <p:cTn id="50" dur="20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par>
                          <p:cTn id="62" fill="hold">
                            <p:stCondLst>
                              <p:cond delay="500"/>
                            </p:stCondLst>
                            <p:childTnLst>
                              <p:par>
                                <p:cTn id="63" presetID="22" presetClass="entr" presetSubtype="4" fill="hold"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wipe(down)">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fill="hold"/>
                                        <p:tgtEl>
                                          <p:spTgt spid="20"/>
                                        </p:tgtEl>
                                        <p:attrNameLst>
                                          <p:attrName>ppt_x</p:attrName>
                                        </p:attrNameLst>
                                      </p:cBhvr>
                                      <p:tavLst>
                                        <p:tav tm="0">
                                          <p:val>
                                            <p:strVal val="#ppt_x"/>
                                          </p:val>
                                        </p:tav>
                                        <p:tav tm="100000">
                                          <p:val>
                                            <p:strVal val="#ppt_x"/>
                                          </p:val>
                                        </p:tav>
                                      </p:tavLst>
                                    </p:anim>
                                    <p:anim calcmode="lin" valueType="num">
                                      <p:cBhvr additive="base">
                                        <p:cTn id="71" dur="500" fill="hold"/>
                                        <p:tgtEl>
                                          <p:spTgt spid="20"/>
                                        </p:tgtEl>
                                        <p:attrNameLst>
                                          <p:attrName>ppt_y</p:attrName>
                                        </p:attrNameLst>
                                      </p:cBhvr>
                                      <p:tavLst>
                                        <p:tav tm="0">
                                          <p:val>
                                            <p:strVal val="1+#ppt_h/2"/>
                                          </p:val>
                                        </p:tav>
                                        <p:tav tm="100000">
                                          <p:val>
                                            <p:strVal val="#ppt_y"/>
                                          </p:val>
                                        </p:tav>
                                      </p:tavLst>
                                    </p:anim>
                                  </p:childTnLst>
                                </p:cTn>
                              </p:par>
                            </p:childTnLst>
                          </p:cTn>
                        </p:par>
                        <p:par>
                          <p:cTn id="72" fill="hold">
                            <p:stCondLst>
                              <p:cond delay="500"/>
                            </p:stCondLst>
                            <p:childTnLst>
                              <p:par>
                                <p:cTn id="73" presetID="22" presetClass="entr" presetSubtype="8" fill="hold" nodeType="afterEffect">
                                  <p:stCondLst>
                                    <p:cond delay="0"/>
                                  </p:stCondLst>
                                  <p:childTnLst>
                                    <p:set>
                                      <p:cBhvr>
                                        <p:cTn id="74" dur="1" fill="hold">
                                          <p:stCondLst>
                                            <p:cond delay="0"/>
                                          </p:stCondLst>
                                        </p:cTn>
                                        <p:tgtEl>
                                          <p:spTgt spid="23">
                                            <p:txEl>
                                              <p:pRg st="0" end="0"/>
                                            </p:txEl>
                                          </p:spTgt>
                                        </p:tgtEl>
                                        <p:attrNameLst>
                                          <p:attrName>style.visibility</p:attrName>
                                        </p:attrNameLst>
                                      </p:cBhvr>
                                      <p:to>
                                        <p:strVal val="visible"/>
                                      </p:to>
                                    </p:set>
                                    <p:animEffect transition="in" filter="wipe(left)">
                                      <p:cBhvr>
                                        <p:cTn id="75" dur="500"/>
                                        <p:tgtEl>
                                          <p:spTgt spid="23">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grpId="0" nodeType="click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wheel(1)">
                                      <p:cBhvr>
                                        <p:cTn id="80" dur="2000"/>
                                        <p:tgtEl>
                                          <p:spTgt spid="17"/>
                                        </p:tgtEl>
                                      </p:cBhvr>
                                    </p:animEffect>
                                  </p:childTnLst>
                                </p:cTn>
                              </p:par>
                              <p:par>
                                <p:cTn id="81" presetID="21" presetClass="entr" presetSubtype="1"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wheel(1)">
                                      <p:cBhvr>
                                        <p:cTn id="83" dur="2000"/>
                                        <p:tgtEl>
                                          <p:spTgt spid="24"/>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wipe(left)">
                                      <p:cBhvr>
                                        <p:cTn id="88" dur="500"/>
                                        <p:tgtEl>
                                          <p:spTgt spid="27"/>
                                        </p:tgtEl>
                                      </p:cBhvr>
                                    </p:animEffect>
                                  </p:childTnLst>
                                </p:cTn>
                              </p:par>
                              <p:par>
                                <p:cTn id="89" presetID="10" presetClass="exit" presetSubtype="0" fill="hold" grpId="1" nodeType="withEffect">
                                  <p:stCondLst>
                                    <p:cond delay="0"/>
                                  </p:stCondLst>
                                  <p:childTnLst>
                                    <p:animEffect transition="out" filter="fade">
                                      <p:cBhvr>
                                        <p:cTn id="90" dur="500"/>
                                        <p:tgtEl>
                                          <p:spTgt spid="24"/>
                                        </p:tgtEl>
                                      </p:cBhvr>
                                    </p:animEffect>
                                    <p:set>
                                      <p:cBhvr>
                                        <p:cTn id="91" dur="1" fill="hold">
                                          <p:stCondLst>
                                            <p:cond delay="499"/>
                                          </p:stCondLst>
                                        </p:cTn>
                                        <p:tgtEl>
                                          <p:spTgt spid="24"/>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7"/>
                                        </p:tgtEl>
                                      </p:cBhvr>
                                    </p:animEffect>
                                    <p:set>
                                      <p:cBhvr>
                                        <p:cTn id="94" dur="1" fill="hold">
                                          <p:stCondLst>
                                            <p:cond delay="499"/>
                                          </p:stCondLst>
                                        </p:cTn>
                                        <p:tgtEl>
                                          <p:spTgt spid="17"/>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wipe(left)">
                                      <p:cBhvr>
                                        <p:cTn id="99" dur="500"/>
                                        <p:tgtEl>
                                          <p:spTgt spid="28"/>
                                        </p:tgtEl>
                                      </p:cBhvr>
                                    </p:animEffect>
                                  </p:childTnLst>
                                </p:cTn>
                              </p:par>
                            </p:childTnLst>
                          </p:cTn>
                        </p:par>
                      </p:childTnLst>
                    </p:cTn>
                  </p:par>
                  <p:par>
                    <p:cTn id="100" fill="hold">
                      <p:stCondLst>
                        <p:cond delay="indefinite"/>
                      </p:stCondLst>
                      <p:childTnLst>
                        <p:par>
                          <p:cTn id="101" fill="hold">
                            <p:stCondLst>
                              <p:cond delay="0"/>
                            </p:stCondLst>
                            <p:childTnLst>
                              <p:par>
                                <p:cTn id="102" presetID="21" presetClass="entr" presetSubtype="1" fill="hold" grpId="0" nodeType="click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wheel(1)">
                                      <p:cBhvr>
                                        <p:cTn id="104" dur="2000"/>
                                        <p:tgtEl>
                                          <p:spTgt spid="25"/>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26"/>
                                        </p:tgtEl>
                                        <p:attrNameLst>
                                          <p:attrName>style.visibility</p:attrName>
                                        </p:attrNameLst>
                                      </p:cBhvr>
                                      <p:to>
                                        <p:strVal val="visible"/>
                                      </p:to>
                                    </p:set>
                                    <p:animEffect transition="in" filter="wheel(1)">
                                      <p:cBhvr>
                                        <p:cTn id="107" dur="2000"/>
                                        <p:tgtEl>
                                          <p:spTgt spid="26"/>
                                        </p:tgtEl>
                                      </p:cBhvr>
                                    </p:animEffect>
                                  </p:childTnLst>
                                </p:cTn>
                              </p:par>
                              <p:par>
                                <p:cTn id="108" presetID="22" presetClass="exit" presetSubtype="4" fill="hold" nodeType="withEffect">
                                  <p:stCondLst>
                                    <p:cond delay="0"/>
                                  </p:stCondLst>
                                  <p:childTnLst>
                                    <p:animEffect transition="out" filter="wipe(down)">
                                      <p:cBhvr>
                                        <p:cTn id="109" dur="500"/>
                                        <p:tgtEl>
                                          <p:spTgt spid="27"/>
                                        </p:tgtEl>
                                      </p:cBhvr>
                                    </p:animEffect>
                                    <p:set>
                                      <p:cBhvr>
                                        <p:cTn id="110" dur="1" fill="hold">
                                          <p:stCondLst>
                                            <p:cond delay="499"/>
                                          </p:stCondLst>
                                        </p:cTn>
                                        <p:tgtEl>
                                          <p:spTgt spid="27"/>
                                        </p:tgtEl>
                                        <p:attrNameLst>
                                          <p:attrName>style.visibility</p:attrName>
                                        </p:attrNameLst>
                                      </p:cBhvr>
                                      <p:to>
                                        <p:strVal val="hidden"/>
                                      </p:to>
                                    </p:set>
                                  </p:childTnLst>
                                </p:cTn>
                              </p:par>
                              <p:par>
                                <p:cTn id="111" presetID="22" presetClass="exit" presetSubtype="4" fill="hold" nodeType="withEffect">
                                  <p:stCondLst>
                                    <p:cond delay="0"/>
                                  </p:stCondLst>
                                  <p:childTnLst>
                                    <p:animEffect transition="out" filter="wipe(down)">
                                      <p:cBhvr>
                                        <p:cTn id="112" dur="500"/>
                                        <p:tgtEl>
                                          <p:spTgt spid="28"/>
                                        </p:tgtEl>
                                      </p:cBhvr>
                                    </p:animEffect>
                                    <p:set>
                                      <p:cBhvr>
                                        <p:cTn id="113" dur="1" fill="hold">
                                          <p:stCondLst>
                                            <p:cond delay="499"/>
                                          </p:stCondLst>
                                        </p:cTn>
                                        <p:tgtEl>
                                          <p:spTgt spid="28"/>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21" presetClass="entr" presetSubtype="1" fill="hold" grpId="0" nodeType="click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wheel(1)">
                                      <p:cBhvr>
                                        <p:cTn id="118" dur="2000"/>
                                        <p:tgtEl>
                                          <p:spTgt spid="30"/>
                                        </p:tgtEl>
                                      </p:cBhvr>
                                    </p:animEffect>
                                  </p:childTnLst>
                                </p:cTn>
                              </p:par>
                              <p:par>
                                <p:cTn id="119" presetID="10" presetClass="exit" presetSubtype="0" fill="hold" grpId="1" nodeType="withEffect">
                                  <p:stCondLst>
                                    <p:cond delay="0"/>
                                  </p:stCondLst>
                                  <p:childTnLst>
                                    <p:animEffect transition="out" filter="fade">
                                      <p:cBhvr>
                                        <p:cTn id="120" dur="500"/>
                                        <p:tgtEl>
                                          <p:spTgt spid="25"/>
                                        </p:tgtEl>
                                      </p:cBhvr>
                                    </p:animEffect>
                                    <p:set>
                                      <p:cBhvr>
                                        <p:cTn id="121" dur="1" fill="hold">
                                          <p:stCondLst>
                                            <p:cond delay="499"/>
                                          </p:stCondLst>
                                        </p:cTn>
                                        <p:tgtEl>
                                          <p:spTgt spid="25"/>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26"/>
                                        </p:tgtEl>
                                      </p:cBhvr>
                                    </p:animEffect>
                                    <p:set>
                                      <p:cBhvr>
                                        <p:cTn id="124" dur="1" fill="hold">
                                          <p:stCondLst>
                                            <p:cond delay="499"/>
                                          </p:stCondLst>
                                        </p:cTn>
                                        <p:tgtEl>
                                          <p:spTgt spid="26"/>
                                        </p:tgtEl>
                                        <p:attrNameLst>
                                          <p:attrName>style.visibility</p:attrName>
                                        </p:attrNameLst>
                                      </p:cBhvr>
                                      <p:to>
                                        <p:strVal val="hidden"/>
                                      </p:to>
                                    </p:set>
                                  </p:childTnLst>
                                </p:cTn>
                              </p:par>
                              <p:par>
                                <p:cTn id="125" presetID="21" presetClass="entr" presetSubtype="1" fill="hold" grpId="0" nodeType="withEffect">
                                  <p:stCondLst>
                                    <p:cond delay="0"/>
                                  </p:stCondLst>
                                  <p:childTnLst>
                                    <p:set>
                                      <p:cBhvr>
                                        <p:cTn id="126" dur="1" fill="hold">
                                          <p:stCondLst>
                                            <p:cond delay="0"/>
                                          </p:stCondLst>
                                        </p:cTn>
                                        <p:tgtEl>
                                          <p:spTgt spid="31"/>
                                        </p:tgtEl>
                                        <p:attrNameLst>
                                          <p:attrName>style.visibility</p:attrName>
                                        </p:attrNameLst>
                                      </p:cBhvr>
                                      <p:to>
                                        <p:strVal val="visible"/>
                                      </p:to>
                                    </p:set>
                                    <p:animEffect transition="in" filter="wheel(1)">
                                      <p:cBhvr>
                                        <p:cTn id="127"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7" grpId="1" animBg="1"/>
      <p:bldP spid="9" grpId="0" animBg="1"/>
      <p:bldP spid="10" grpId="0" animBg="1"/>
      <p:bldP spid="10" grpId="1" animBg="1"/>
      <p:bldP spid="11" grpId="0" animBg="1"/>
      <p:bldP spid="14" grpId="0" animBg="1"/>
      <p:bldP spid="15" grpId="0" animBg="1"/>
      <p:bldP spid="16" grpId="0" animBg="1"/>
      <p:bldP spid="17" grpId="0" animBg="1"/>
      <p:bldP spid="17" grpId="1" animBg="1"/>
      <p:bldP spid="18" grpId="0" animBg="1"/>
      <p:bldP spid="20" grpId="0" animBg="1"/>
      <p:bldP spid="24" grpId="0" animBg="1"/>
      <p:bldP spid="24" grpId="1" animBg="1"/>
      <p:bldP spid="25" grpId="0" animBg="1"/>
      <p:bldP spid="25" grpId="1" animBg="1"/>
      <p:bldP spid="26" grpId="0" animBg="1"/>
      <p:bldP spid="26" grpId="1" animBg="1"/>
      <p:bldP spid="30" grpId="0" animBg="1"/>
      <p:bldP spid="3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566C8D-9A3F-06DE-C870-F83E17D4983A}"/>
              </a:ext>
            </a:extLst>
          </p:cNvPr>
          <p:cNvSpPr/>
          <p:nvPr/>
        </p:nvSpPr>
        <p:spPr>
          <a:xfrm>
            <a:off x="452759" y="2301130"/>
            <a:ext cx="4289195" cy="3063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dirty="0"/>
              <a:t> </a:t>
            </a:r>
            <a:r>
              <a:rPr lang="en-US" sz="2400" dirty="0"/>
              <a:t>egress:</a:t>
            </a:r>
          </a:p>
          <a:p>
            <a:r>
              <a:rPr lang="en-US" sz="2400" dirty="0"/>
              <a:t>  - to:</a:t>
            </a:r>
          </a:p>
          <a:p>
            <a:r>
              <a:rPr lang="en-US" sz="2400" dirty="0"/>
              <a:t>    - namespaceSelector:</a:t>
            </a:r>
          </a:p>
          <a:p>
            <a:r>
              <a:rPr lang="en-US" sz="2400" dirty="0"/>
              <a:t>        </a:t>
            </a:r>
            <a:r>
              <a:rPr lang="en-US" sz="2400" dirty="0" err="1"/>
              <a:t>matchExpressions</a:t>
            </a:r>
            <a:r>
              <a:rPr lang="en-US" sz="2400" dirty="0"/>
              <a:t>:</a:t>
            </a:r>
          </a:p>
          <a:p>
            <a:r>
              <a:rPr lang="en-US" sz="2400" dirty="0"/>
              <a:t>        - key: tier</a:t>
            </a:r>
          </a:p>
          <a:p>
            <a:r>
              <a:rPr lang="en-US" sz="2400" dirty="0"/>
              <a:t>          operator: In</a:t>
            </a:r>
          </a:p>
          <a:p>
            <a:r>
              <a:rPr lang="en-US" sz="2400" dirty="0"/>
              <a:t>          values: ["frontend", "</a:t>
            </a:r>
            <a:r>
              <a:rPr lang="en-US" sz="2400" dirty="0" err="1"/>
              <a:t>db</a:t>
            </a:r>
            <a:r>
              <a:rPr lang="en-US" sz="2400" dirty="0"/>
              <a:t>"]</a:t>
            </a:r>
          </a:p>
        </p:txBody>
      </p:sp>
      <p:sp>
        <p:nvSpPr>
          <p:cNvPr id="3" name="Rectangle 2">
            <a:extLst>
              <a:ext uri="{FF2B5EF4-FFF2-40B4-BE49-F238E27FC236}">
                <a16:creationId xmlns:a16="http://schemas.microsoft.com/office/drawing/2014/main" id="{D5AFC41A-400C-CFD0-D4E8-EA3A0A8840BD}"/>
              </a:ext>
            </a:extLst>
          </p:cNvPr>
          <p:cNvSpPr/>
          <p:nvPr/>
        </p:nvSpPr>
        <p:spPr>
          <a:xfrm>
            <a:off x="6193953" y="2686637"/>
            <a:ext cx="3613608" cy="3365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t> egress:</a:t>
            </a:r>
          </a:p>
          <a:p>
            <a:r>
              <a:rPr lang="en-US" sz="2400" dirty="0"/>
              <a:t>    - to:</a:t>
            </a:r>
          </a:p>
          <a:p>
            <a:r>
              <a:rPr lang="en-US" sz="2400" dirty="0"/>
              <a:t>        - </a:t>
            </a:r>
            <a:r>
              <a:rPr lang="en-US" sz="2400" dirty="0" err="1"/>
              <a:t>ipBlock</a:t>
            </a:r>
            <a:r>
              <a:rPr lang="en-US" sz="2400" dirty="0"/>
              <a:t>:</a:t>
            </a:r>
          </a:p>
          <a:p>
            <a:r>
              <a:rPr lang="en-US" sz="2400" dirty="0"/>
              <a:t>            </a:t>
            </a:r>
            <a:r>
              <a:rPr lang="en-US" sz="2400" dirty="0" err="1"/>
              <a:t>cidr</a:t>
            </a:r>
            <a:r>
              <a:rPr lang="en-US" sz="2400" dirty="0"/>
              <a:t>: 10.0.0.0/24</a:t>
            </a:r>
          </a:p>
          <a:p>
            <a:r>
              <a:rPr lang="en-US" sz="2400" dirty="0"/>
              <a:t>      ports:</a:t>
            </a:r>
          </a:p>
          <a:p>
            <a:r>
              <a:rPr lang="en-US" sz="2400" dirty="0"/>
              <a:t>        - protocol: TCP</a:t>
            </a:r>
          </a:p>
          <a:p>
            <a:r>
              <a:rPr lang="en-US" sz="2400" dirty="0"/>
              <a:t>          port: 32000</a:t>
            </a:r>
          </a:p>
          <a:p>
            <a:r>
              <a:rPr lang="en-US" sz="2400" dirty="0"/>
              <a:t>          </a:t>
            </a:r>
            <a:r>
              <a:rPr lang="en-US" sz="2400" dirty="0" err="1"/>
              <a:t>endPort</a:t>
            </a:r>
            <a:r>
              <a:rPr lang="en-US" sz="2400" dirty="0"/>
              <a:t>: 32768</a:t>
            </a:r>
          </a:p>
        </p:txBody>
      </p:sp>
      <p:sp>
        <p:nvSpPr>
          <p:cNvPr id="4" name="Rectangle 3">
            <a:extLst>
              <a:ext uri="{FF2B5EF4-FFF2-40B4-BE49-F238E27FC236}">
                <a16:creationId xmlns:a16="http://schemas.microsoft.com/office/drawing/2014/main" id="{C4314A94-83BC-DC36-B2B4-7B73F012A871}"/>
              </a:ext>
            </a:extLst>
          </p:cNvPr>
          <p:cNvSpPr/>
          <p:nvPr/>
        </p:nvSpPr>
        <p:spPr>
          <a:xfrm>
            <a:off x="1573932" y="141030"/>
            <a:ext cx="2300484" cy="1772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t>environment: prod</a:t>
            </a:r>
          </a:p>
          <a:p>
            <a:r>
              <a:rPr lang="en-US" sz="2000" b="1" dirty="0"/>
              <a:t>tier: backend</a:t>
            </a:r>
          </a:p>
        </p:txBody>
      </p:sp>
      <p:sp>
        <p:nvSpPr>
          <p:cNvPr id="5" name="Rectangle 4">
            <a:extLst>
              <a:ext uri="{FF2B5EF4-FFF2-40B4-BE49-F238E27FC236}">
                <a16:creationId xmlns:a16="http://schemas.microsoft.com/office/drawing/2014/main" id="{09AB91D7-6B65-C2F6-1717-B44DB9E2902B}"/>
              </a:ext>
            </a:extLst>
          </p:cNvPr>
          <p:cNvSpPr/>
          <p:nvPr/>
        </p:nvSpPr>
        <p:spPr>
          <a:xfrm>
            <a:off x="6101551" y="141031"/>
            <a:ext cx="2637096" cy="1019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environment: prod</a:t>
            </a:r>
          </a:p>
          <a:p>
            <a:r>
              <a:rPr lang="en-US" sz="2400" b="1" dirty="0"/>
              <a:t>tier: </a:t>
            </a:r>
            <a:r>
              <a:rPr lang="en-US" sz="2400" b="1" dirty="0" err="1"/>
              <a:t>db</a:t>
            </a:r>
            <a:endParaRPr lang="en-US" sz="2400" b="1" dirty="0"/>
          </a:p>
        </p:txBody>
      </p:sp>
      <p:sp>
        <p:nvSpPr>
          <p:cNvPr id="6" name="Arrow: Right 5">
            <a:extLst>
              <a:ext uri="{FF2B5EF4-FFF2-40B4-BE49-F238E27FC236}">
                <a16:creationId xmlns:a16="http://schemas.microsoft.com/office/drawing/2014/main" id="{215B739E-6D93-93BF-4BCB-D6D1AB18A5C6}"/>
              </a:ext>
            </a:extLst>
          </p:cNvPr>
          <p:cNvSpPr/>
          <p:nvPr/>
        </p:nvSpPr>
        <p:spPr>
          <a:xfrm>
            <a:off x="3874416" y="186661"/>
            <a:ext cx="2227135" cy="751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C2976FC9-DD65-1175-51DE-3306D1127EF1}"/>
              </a:ext>
            </a:extLst>
          </p:cNvPr>
          <p:cNvCxnSpPr>
            <a:cxnSpLocks/>
          </p:cNvCxnSpPr>
          <p:nvPr/>
        </p:nvCxnSpPr>
        <p:spPr>
          <a:xfrm>
            <a:off x="648336" y="2794620"/>
            <a:ext cx="1059486"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9" name="Straight Arrow Connector 8">
            <a:extLst>
              <a:ext uri="{FF2B5EF4-FFF2-40B4-BE49-F238E27FC236}">
                <a16:creationId xmlns:a16="http://schemas.microsoft.com/office/drawing/2014/main" id="{36464FB2-4944-666E-7EE5-0E64BBC08F91}"/>
              </a:ext>
            </a:extLst>
          </p:cNvPr>
          <p:cNvCxnSpPr>
            <a:cxnSpLocks/>
          </p:cNvCxnSpPr>
          <p:nvPr/>
        </p:nvCxnSpPr>
        <p:spPr>
          <a:xfrm>
            <a:off x="802306" y="3182116"/>
            <a:ext cx="602288"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10" name="Rectangle 9">
            <a:extLst>
              <a:ext uri="{FF2B5EF4-FFF2-40B4-BE49-F238E27FC236}">
                <a16:creationId xmlns:a16="http://schemas.microsoft.com/office/drawing/2014/main" id="{ED41ACE7-FA1C-B2B8-EAE7-D9A773ACD188}"/>
              </a:ext>
            </a:extLst>
          </p:cNvPr>
          <p:cNvSpPr/>
          <p:nvPr/>
        </p:nvSpPr>
        <p:spPr>
          <a:xfrm>
            <a:off x="6063843" y="1320953"/>
            <a:ext cx="2637096" cy="1019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environment: prod</a:t>
            </a:r>
          </a:p>
          <a:p>
            <a:r>
              <a:rPr lang="en-US" sz="2400" b="1" dirty="0"/>
              <a:t>tier: frontend</a:t>
            </a:r>
          </a:p>
        </p:txBody>
      </p:sp>
      <p:sp>
        <p:nvSpPr>
          <p:cNvPr id="11" name="Arrow: Right 10">
            <a:extLst>
              <a:ext uri="{FF2B5EF4-FFF2-40B4-BE49-F238E27FC236}">
                <a16:creationId xmlns:a16="http://schemas.microsoft.com/office/drawing/2014/main" id="{FB45BA12-09AA-E839-A566-28A8E0981BCB}"/>
              </a:ext>
            </a:extLst>
          </p:cNvPr>
          <p:cNvSpPr/>
          <p:nvPr/>
        </p:nvSpPr>
        <p:spPr>
          <a:xfrm>
            <a:off x="3874416" y="1265776"/>
            <a:ext cx="2227135" cy="751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DCBA3D9-879C-FB33-8696-14017A53325B}"/>
              </a:ext>
            </a:extLst>
          </p:cNvPr>
          <p:cNvSpPr/>
          <p:nvPr/>
        </p:nvSpPr>
        <p:spPr>
          <a:xfrm>
            <a:off x="1743416" y="3921551"/>
            <a:ext cx="659876" cy="367636"/>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0C772CB-690F-5225-F3E8-9418ADD2D27A}"/>
              </a:ext>
            </a:extLst>
          </p:cNvPr>
          <p:cNvSpPr/>
          <p:nvPr/>
        </p:nvSpPr>
        <p:spPr>
          <a:xfrm>
            <a:off x="6063843" y="679687"/>
            <a:ext cx="659876" cy="367636"/>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AD591C8-315C-614A-1656-7CDDABD9ACC6}"/>
              </a:ext>
            </a:extLst>
          </p:cNvPr>
          <p:cNvSpPr/>
          <p:nvPr/>
        </p:nvSpPr>
        <p:spPr>
          <a:xfrm>
            <a:off x="6063843" y="1869428"/>
            <a:ext cx="659876" cy="367636"/>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0D01DC39-0CC9-8F0D-71AB-C1BF3D99A345}"/>
              </a:ext>
            </a:extLst>
          </p:cNvPr>
          <p:cNvCxnSpPr>
            <a:cxnSpLocks/>
          </p:cNvCxnSpPr>
          <p:nvPr/>
        </p:nvCxnSpPr>
        <p:spPr>
          <a:xfrm>
            <a:off x="1013868" y="3463138"/>
            <a:ext cx="2709720"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a:extLst>
              <a:ext uri="{FF2B5EF4-FFF2-40B4-BE49-F238E27FC236}">
                <a16:creationId xmlns:a16="http://schemas.microsoft.com/office/drawing/2014/main" id="{DA4FF77D-A462-DAF8-AB35-E7BBB6B9D201}"/>
              </a:ext>
            </a:extLst>
          </p:cNvPr>
          <p:cNvCxnSpPr>
            <a:cxnSpLocks/>
          </p:cNvCxnSpPr>
          <p:nvPr/>
        </p:nvCxnSpPr>
        <p:spPr>
          <a:xfrm>
            <a:off x="1048432" y="3898343"/>
            <a:ext cx="2543180"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20" name="Rectangle 19">
            <a:extLst>
              <a:ext uri="{FF2B5EF4-FFF2-40B4-BE49-F238E27FC236}">
                <a16:creationId xmlns:a16="http://schemas.microsoft.com/office/drawing/2014/main" id="{9CEB7163-31FE-E800-A208-4AC4AF888A91}"/>
              </a:ext>
            </a:extLst>
          </p:cNvPr>
          <p:cNvSpPr/>
          <p:nvPr/>
        </p:nvSpPr>
        <p:spPr>
          <a:xfrm>
            <a:off x="1103449" y="4285839"/>
            <a:ext cx="1696311" cy="367636"/>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A6EF436-02C9-72EF-6AE4-73114C22DCBA}"/>
              </a:ext>
            </a:extLst>
          </p:cNvPr>
          <p:cNvSpPr/>
          <p:nvPr/>
        </p:nvSpPr>
        <p:spPr>
          <a:xfrm>
            <a:off x="2149825" y="4623361"/>
            <a:ext cx="1441788" cy="367636"/>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5670946-9D18-C981-2DAF-3A0D952DBE42}"/>
              </a:ext>
            </a:extLst>
          </p:cNvPr>
          <p:cNvSpPr/>
          <p:nvPr/>
        </p:nvSpPr>
        <p:spPr>
          <a:xfrm>
            <a:off x="6723719" y="1830513"/>
            <a:ext cx="1194796" cy="367636"/>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4982D58-FE19-51C4-F5B6-1D22FE2A5EFB}"/>
              </a:ext>
            </a:extLst>
          </p:cNvPr>
          <p:cNvSpPr/>
          <p:nvPr/>
        </p:nvSpPr>
        <p:spPr>
          <a:xfrm>
            <a:off x="6761427" y="662988"/>
            <a:ext cx="528171" cy="36763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198F09A-B0C5-CCDD-F0E6-90094F8E98F5}"/>
              </a:ext>
            </a:extLst>
          </p:cNvPr>
          <p:cNvSpPr/>
          <p:nvPr/>
        </p:nvSpPr>
        <p:spPr>
          <a:xfrm>
            <a:off x="3789441" y="4625531"/>
            <a:ext cx="528171" cy="36763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4558F28-CC8A-8ABD-9517-6626F694C3DF}"/>
              </a:ext>
            </a:extLst>
          </p:cNvPr>
          <p:cNvSpPr/>
          <p:nvPr/>
        </p:nvSpPr>
        <p:spPr>
          <a:xfrm>
            <a:off x="3874416" y="1522864"/>
            <a:ext cx="1687398" cy="307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32000 - 32768</a:t>
            </a:r>
            <a:endParaRPr lang="en-US" dirty="0"/>
          </a:p>
        </p:txBody>
      </p:sp>
      <p:sp>
        <p:nvSpPr>
          <p:cNvPr id="26" name="Rectangle 25">
            <a:extLst>
              <a:ext uri="{FF2B5EF4-FFF2-40B4-BE49-F238E27FC236}">
                <a16:creationId xmlns:a16="http://schemas.microsoft.com/office/drawing/2014/main" id="{18F0CFA0-C21D-5A05-FCC9-535328B6DC6C}"/>
              </a:ext>
            </a:extLst>
          </p:cNvPr>
          <p:cNvSpPr/>
          <p:nvPr/>
        </p:nvSpPr>
        <p:spPr>
          <a:xfrm>
            <a:off x="4038181" y="372038"/>
            <a:ext cx="1687398" cy="3076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32000 - 32768</a:t>
            </a:r>
            <a:endParaRPr lang="en-US" dirty="0"/>
          </a:p>
        </p:txBody>
      </p:sp>
    </p:spTree>
    <p:extLst>
      <p:ext uri="{BB962C8B-B14F-4D97-AF65-F5344CB8AC3E}">
        <p14:creationId xmlns:p14="http://schemas.microsoft.com/office/powerpoint/2010/main" val="289455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par>
                                <p:cTn id="35" presetID="22" presetClass="exit" presetSubtype="4" fill="hold" nodeType="withEffect">
                                  <p:stCondLst>
                                    <p:cond delay="0"/>
                                  </p:stCondLst>
                                  <p:childTnLst>
                                    <p:animEffect transition="out" filter="wipe(down)">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par>
                                <p:cTn id="43" presetID="22" presetClass="exit" presetSubtype="4" fill="hold" nodeType="withEffect">
                                  <p:stCondLst>
                                    <p:cond delay="0"/>
                                  </p:stCondLst>
                                  <p:childTnLst>
                                    <p:animEffect transition="out" filter="wipe(down)">
                                      <p:cBhvr>
                                        <p:cTn id="44" dur="500"/>
                                        <p:tgtEl>
                                          <p:spTgt spid="9"/>
                                        </p:tgtEl>
                                      </p:cBhvr>
                                    </p:animEffect>
                                    <p:set>
                                      <p:cBhvr>
                                        <p:cTn id="45" dur="1" fill="hold">
                                          <p:stCondLst>
                                            <p:cond delay="499"/>
                                          </p:stCondLst>
                                        </p:cTn>
                                        <p:tgtEl>
                                          <p:spTgt spid="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par>
                                <p:cTn id="51" presetID="22" presetClass="exit" presetSubtype="4" fill="hold" nodeType="withEffect">
                                  <p:stCondLst>
                                    <p:cond delay="0"/>
                                  </p:stCondLst>
                                  <p:childTnLst>
                                    <p:animEffect transition="out" filter="wipe(down)">
                                      <p:cBhvr>
                                        <p:cTn id="52" dur="500"/>
                                        <p:tgtEl>
                                          <p:spTgt spid="16"/>
                                        </p:tgtEl>
                                      </p:cBhvr>
                                    </p:animEffect>
                                    <p:set>
                                      <p:cBhvr>
                                        <p:cTn id="53" dur="1" fill="hold">
                                          <p:stCondLst>
                                            <p:cond delay="499"/>
                                          </p:stCondLst>
                                        </p:cTn>
                                        <p:tgtEl>
                                          <p:spTgt spid="1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heel(1)">
                                      <p:cBhvr>
                                        <p:cTn id="58" dur="2000"/>
                                        <p:tgtEl>
                                          <p:spTgt spid="12"/>
                                        </p:tgtEl>
                                      </p:cBhvr>
                                    </p:animEffect>
                                  </p:childTnLst>
                                </p:cTn>
                              </p:par>
                              <p:par>
                                <p:cTn id="59" presetID="22" presetClass="exit" presetSubtype="4" fill="hold" nodeType="withEffect">
                                  <p:stCondLst>
                                    <p:cond delay="0"/>
                                  </p:stCondLst>
                                  <p:childTnLst>
                                    <p:animEffect transition="out" filter="wipe(down)">
                                      <p:cBhvr>
                                        <p:cTn id="60" dur="500"/>
                                        <p:tgtEl>
                                          <p:spTgt spid="18"/>
                                        </p:tgtEl>
                                      </p:cBhvr>
                                    </p:animEffect>
                                    <p:set>
                                      <p:cBhvr>
                                        <p:cTn id="61" dur="1" fill="hold">
                                          <p:stCondLst>
                                            <p:cond delay="499"/>
                                          </p:stCondLst>
                                        </p:cTn>
                                        <p:tgtEl>
                                          <p:spTgt spid="18"/>
                                        </p:tgtEl>
                                        <p:attrNameLst>
                                          <p:attrName>style.visibility</p:attrName>
                                        </p:attrNameLst>
                                      </p:cBhvr>
                                      <p:to>
                                        <p:strVal val="hidden"/>
                                      </p:to>
                                    </p:set>
                                  </p:childTnLst>
                                </p:cTn>
                              </p:par>
                              <p:par>
                                <p:cTn id="62" presetID="21" presetClass="entr" presetSubtype="1"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heel(1)">
                                      <p:cBhvr>
                                        <p:cTn id="64" dur="2000"/>
                                        <p:tgtEl>
                                          <p:spTgt spid="14"/>
                                        </p:tgtEl>
                                      </p:cBhvr>
                                    </p:animEffect>
                                  </p:childTnLst>
                                </p:cTn>
                              </p:par>
                              <p:par>
                                <p:cTn id="65" presetID="21" presetClass="entr" presetSubtype="1"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heel(1)">
                                      <p:cBhvr>
                                        <p:cTn id="67" dur="20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heel(1)">
                                      <p:cBhvr>
                                        <p:cTn id="72" dur="2000"/>
                                        <p:tgtEl>
                                          <p:spTgt spid="20"/>
                                        </p:tgtEl>
                                      </p:cBhvr>
                                    </p:animEffect>
                                  </p:childTnLst>
                                </p:cTn>
                              </p:par>
                              <p:par>
                                <p:cTn id="73" presetID="21" presetClass="exit" presetSubtype="1" fill="hold" grpId="1" nodeType="withEffect">
                                  <p:stCondLst>
                                    <p:cond delay="0"/>
                                  </p:stCondLst>
                                  <p:childTnLst>
                                    <p:animEffect transition="out" filter="wheel(1)">
                                      <p:cBhvr>
                                        <p:cTn id="74" dur="2000"/>
                                        <p:tgtEl>
                                          <p:spTgt spid="12"/>
                                        </p:tgtEl>
                                      </p:cBhvr>
                                    </p:animEffect>
                                    <p:set>
                                      <p:cBhvr>
                                        <p:cTn id="75" dur="1" fill="hold">
                                          <p:stCondLst>
                                            <p:cond delay="1999"/>
                                          </p:stCondLst>
                                        </p:cTn>
                                        <p:tgtEl>
                                          <p:spTgt spid="12"/>
                                        </p:tgtEl>
                                        <p:attrNameLst>
                                          <p:attrName>style.visibility</p:attrName>
                                        </p:attrNameLst>
                                      </p:cBhvr>
                                      <p:to>
                                        <p:strVal val="hidden"/>
                                      </p:to>
                                    </p:set>
                                  </p:childTnLst>
                                </p:cTn>
                              </p:par>
                              <p:par>
                                <p:cTn id="76" presetID="21" presetClass="exit" presetSubtype="1" fill="hold" grpId="1" nodeType="withEffect">
                                  <p:stCondLst>
                                    <p:cond delay="0"/>
                                  </p:stCondLst>
                                  <p:childTnLst>
                                    <p:animEffect transition="out" filter="wheel(1)">
                                      <p:cBhvr>
                                        <p:cTn id="77" dur="2000"/>
                                        <p:tgtEl>
                                          <p:spTgt spid="14"/>
                                        </p:tgtEl>
                                      </p:cBhvr>
                                    </p:animEffect>
                                    <p:set>
                                      <p:cBhvr>
                                        <p:cTn id="78" dur="1" fill="hold">
                                          <p:stCondLst>
                                            <p:cond delay="1999"/>
                                          </p:stCondLst>
                                        </p:cTn>
                                        <p:tgtEl>
                                          <p:spTgt spid="14"/>
                                        </p:tgtEl>
                                        <p:attrNameLst>
                                          <p:attrName>style.visibility</p:attrName>
                                        </p:attrNameLst>
                                      </p:cBhvr>
                                      <p:to>
                                        <p:strVal val="hidden"/>
                                      </p:to>
                                    </p:set>
                                  </p:childTnLst>
                                </p:cTn>
                              </p:par>
                              <p:par>
                                <p:cTn id="79" presetID="21" presetClass="exit" presetSubtype="1" fill="hold" grpId="1" nodeType="withEffect">
                                  <p:stCondLst>
                                    <p:cond delay="0"/>
                                  </p:stCondLst>
                                  <p:childTnLst>
                                    <p:animEffect transition="out" filter="wheel(1)">
                                      <p:cBhvr>
                                        <p:cTn id="80" dur="2000"/>
                                        <p:tgtEl>
                                          <p:spTgt spid="13"/>
                                        </p:tgtEl>
                                      </p:cBhvr>
                                    </p:animEffect>
                                    <p:set>
                                      <p:cBhvr>
                                        <p:cTn id="81" dur="1" fill="hold">
                                          <p:stCondLst>
                                            <p:cond delay="1999"/>
                                          </p:stCondLst>
                                        </p:cTn>
                                        <p:tgtEl>
                                          <p:spTgt spid="13"/>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1" presetClass="entr" presetSubtype="1"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wheel(1)">
                                      <p:cBhvr>
                                        <p:cTn id="86" dur="2000"/>
                                        <p:tgtEl>
                                          <p:spTgt spid="21"/>
                                        </p:tgtEl>
                                      </p:cBhvr>
                                    </p:animEffect>
                                  </p:childTnLst>
                                </p:cTn>
                              </p:par>
                              <p:par>
                                <p:cTn id="87" presetID="21" presetClass="exit" presetSubtype="1" fill="hold" grpId="1" nodeType="withEffect">
                                  <p:stCondLst>
                                    <p:cond delay="0"/>
                                  </p:stCondLst>
                                  <p:childTnLst>
                                    <p:animEffect transition="out" filter="wheel(1)">
                                      <p:cBhvr>
                                        <p:cTn id="88" dur="2000"/>
                                        <p:tgtEl>
                                          <p:spTgt spid="20"/>
                                        </p:tgtEl>
                                      </p:cBhvr>
                                    </p:animEffect>
                                    <p:set>
                                      <p:cBhvr>
                                        <p:cTn id="89" dur="1" fill="hold">
                                          <p:stCondLst>
                                            <p:cond delay="1999"/>
                                          </p:stCondLst>
                                        </p:cTn>
                                        <p:tgtEl>
                                          <p:spTgt spid="20"/>
                                        </p:tgtEl>
                                        <p:attrNameLst>
                                          <p:attrName>style.visibility</p:attrName>
                                        </p:attrNameLst>
                                      </p:cBhvr>
                                      <p:to>
                                        <p:strVal val="hidden"/>
                                      </p:to>
                                    </p:set>
                                  </p:childTnLst>
                                </p:cTn>
                              </p:par>
                              <p:par>
                                <p:cTn id="90" presetID="21" presetClass="entr" presetSubtype="1" fill="hold" grpId="0" nodeType="with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wheel(1)">
                                      <p:cBhvr>
                                        <p:cTn id="92" dur="2000"/>
                                        <p:tgtEl>
                                          <p:spTgt spid="22"/>
                                        </p:tgtEl>
                                      </p:cBhvr>
                                    </p:animEffect>
                                  </p:childTnLst>
                                </p:cTn>
                              </p:par>
                              <p:par>
                                <p:cTn id="93" presetID="21" presetClass="entr" presetSubtype="1"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wheel(1)">
                                      <p:cBhvr>
                                        <p:cTn id="95" dur="2000"/>
                                        <p:tgtEl>
                                          <p:spTgt spid="23"/>
                                        </p:tgtEl>
                                      </p:cBhvr>
                                    </p:animEffect>
                                  </p:childTnLst>
                                </p:cTn>
                              </p:par>
                              <p:par>
                                <p:cTn id="96" presetID="21" presetClass="entr" presetSubtype="1" fill="hold" grpId="0" nodeType="with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wheel(1)">
                                      <p:cBhvr>
                                        <p:cTn id="98" dur="2000"/>
                                        <p:tgtEl>
                                          <p:spTgt spid="24"/>
                                        </p:tgtEl>
                                      </p:cBhvr>
                                    </p:animEffect>
                                  </p:childTnLst>
                                </p:cTn>
                              </p:par>
                            </p:childTnLst>
                          </p:cTn>
                        </p:par>
                      </p:childTnLst>
                    </p:cTn>
                  </p:par>
                  <p:par>
                    <p:cTn id="99" fill="hold">
                      <p:stCondLst>
                        <p:cond delay="indefinite"/>
                      </p:stCondLst>
                      <p:childTnLst>
                        <p:par>
                          <p:cTn id="100" fill="hold">
                            <p:stCondLst>
                              <p:cond delay="0"/>
                            </p:stCondLst>
                            <p:childTnLst>
                              <p:par>
                                <p:cTn id="101" presetID="21" presetClass="exit" presetSubtype="1" fill="hold" grpId="1" nodeType="clickEffect">
                                  <p:stCondLst>
                                    <p:cond delay="0"/>
                                  </p:stCondLst>
                                  <p:childTnLst>
                                    <p:animEffect transition="out" filter="wheel(1)">
                                      <p:cBhvr>
                                        <p:cTn id="102" dur="2000"/>
                                        <p:tgtEl>
                                          <p:spTgt spid="23"/>
                                        </p:tgtEl>
                                      </p:cBhvr>
                                    </p:animEffect>
                                    <p:set>
                                      <p:cBhvr>
                                        <p:cTn id="103" dur="1" fill="hold">
                                          <p:stCondLst>
                                            <p:cond delay="1999"/>
                                          </p:stCondLst>
                                        </p:cTn>
                                        <p:tgtEl>
                                          <p:spTgt spid="23"/>
                                        </p:tgtEl>
                                        <p:attrNameLst>
                                          <p:attrName>style.visibility</p:attrName>
                                        </p:attrNameLst>
                                      </p:cBhvr>
                                      <p:to>
                                        <p:strVal val="hidden"/>
                                      </p:to>
                                    </p:set>
                                  </p:childTnLst>
                                </p:cTn>
                              </p:par>
                              <p:par>
                                <p:cTn id="104" presetID="21" presetClass="exit" presetSubtype="1" fill="hold" grpId="1" nodeType="withEffect">
                                  <p:stCondLst>
                                    <p:cond delay="0"/>
                                  </p:stCondLst>
                                  <p:childTnLst>
                                    <p:animEffect transition="out" filter="wheel(1)">
                                      <p:cBhvr>
                                        <p:cTn id="105" dur="2000"/>
                                        <p:tgtEl>
                                          <p:spTgt spid="21"/>
                                        </p:tgtEl>
                                      </p:cBhvr>
                                    </p:animEffect>
                                    <p:set>
                                      <p:cBhvr>
                                        <p:cTn id="106" dur="1" fill="hold">
                                          <p:stCondLst>
                                            <p:cond delay="1999"/>
                                          </p:stCondLst>
                                        </p:cTn>
                                        <p:tgtEl>
                                          <p:spTgt spid="21"/>
                                        </p:tgtEl>
                                        <p:attrNameLst>
                                          <p:attrName>style.visibility</p:attrName>
                                        </p:attrNameLst>
                                      </p:cBhvr>
                                      <p:to>
                                        <p:strVal val="hidden"/>
                                      </p:to>
                                    </p:set>
                                  </p:childTnLst>
                                </p:cTn>
                              </p:par>
                              <p:par>
                                <p:cTn id="107" presetID="21" presetClass="exit" presetSubtype="1" fill="hold" grpId="1" nodeType="withEffect">
                                  <p:stCondLst>
                                    <p:cond delay="0"/>
                                  </p:stCondLst>
                                  <p:childTnLst>
                                    <p:animEffect transition="out" filter="wheel(1)">
                                      <p:cBhvr>
                                        <p:cTn id="108" dur="2000"/>
                                        <p:tgtEl>
                                          <p:spTgt spid="22"/>
                                        </p:tgtEl>
                                      </p:cBhvr>
                                    </p:animEffect>
                                    <p:set>
                                      <p:cBhvr>
                                        <p:cTn id="109" dur="1" fill="hold">
                                          <p:stCondLst>
                                            <p:cond delay="1999"/>
                                          </p:stCondLst>
                                        </p:cTn>
                                        <p:tgtEl>
                                          <p:spTgt spid="22"/>
                                        </p:tgtEl>
                                        <p:attrNameLst>
                                          <p:attrName>style.visibility</p:attrName>
                                        </p:attrNameLst>
                                      </p:cBhvr>
                                      <p:to>
                                        <p:strVal val="hidden"/>
                                      </p:to>
                                    </p:set>
                                  </p:childTnLst>
                                </p:cTn>
                              </p:par>
                              <p:par>
                                <p:cTn id="110" presetID="21" presetClass="exit" presetSubtype="1" fill="hold" grpId="1" nodeType="withEffect">
                                  <p:stCondLst>
                                    <p:cond delay="0"/>
                                  </p:stCondLst>
                                  <p:childTnLst>
                                    <p:animEffect transition="out" filter="wheel(1)">
                                      <p:cBhvr>
                                        <p:cTn id="111" dur="2000"/>
                                        <p:tgtEl>
                                          <p:spTgt spid="24"/>
                                        </p:tgtEl>
                                      </p:cBhvr>
                                    </p:animEffect>
                                    <p:set>
                                      <p:cBhvr>
                                        <p:cTn id="112" dur="1" fill="hold">
                                          <p:stCondLst>
                                            <p:cond delay="1999"/>
                                          </p:stCondLst>
                                        </p:cTn>
                                        <p:tgtEl>
                                          <p:spTgt spid="2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3"/>
                                        </p:tgtEl>
                                        <p:attrNameLst>
                                          <p:attrName>style.visibility</p:attrName>
                                        </p:attrNameLst>
                                      </p:cBhvr>
                                      <p:to>
                                        <p:strVal val="visible"/>
                                      </p:to>
                                    </p:set>
                                    <p:anim calcmode="lin" valueType="num">
                                      <p:cBhvr additive="base">
                                        <p:cTn id="117" dur="500" fill="hold"/>
                                        <p:tgtEl>
                                          <p:spTgt spid="3"/>
                                        </p:tgtEl>
                                        <p:attrNameLst>
                                          <p:attrName>ppt_x</p:attrName>
                                        </p:attrNameLst>
                                      </p:cBhvr>
                                      <p:tavLst>
                                        <p:tav tm="0">
                                          <p:val>
                                            <p:strVal val="#ppt_x"/>
                                          </p:val>
                                        </p:tav>
                                        <p:tav tm="100000">
                                          <p:val>
                                            <p:strVal val="#ppt_x"/>
                                          </p:val>
                                        </p:tav>
                                      </p:tavLst>
                                    </p:anim>
                                    <p:anim calcmode="lin" valueType="num">
                                      <p:cBhvr additive="base">
                                        <p:cTn id="118" dur="500" fill="hold"/>
                                        <p:tgtEl>
                                          <p:spTgt spid="3"/>
                                        </p:tgtEl>
                                        <p:attrNameLst>
                                          <p:attrName>ppt_y</p:attrName>
                                        </p:attrNameLst>
                                      </p:cBhvr>
                                      <p:tavLst>
                                        <p:tav tm="0">
                                          <p:val>
                                            <p:strVal val="1+#ppt_h/2"/>
                                          </p:val>
                                        </p:tav>
                                        <p:tav tm="100000">
                                          <p:val>
                                            <p:strVal val="#ppt_y"/>
                                          </p:val>
                                        </p:tav>
                                      </p:tavLst>
                                    </p:anim>
                                  </p:childTnLst>
                                </p:cTn>
                              </p:par>
                              <p:par>
                                <p:cTn id="119" presetID="22" presetClass="entr" presetSubtype="8" fill="hold" grpId="0" nodeType="withEffect">
                                  <p:stCondLst>
                                    <p:cond delay="0"/>
                                  </p:stCondLst>
                                  <p:childTnLst>
                                    <p:set>
                                      <p:cBhvr>
                                        <p:cTn id="120" dur="1" fill="hold">
                                          <p:stCondLst>
                                            <p:cond delay="0"/>
                                          </p:stCondLst>
                                        </p:cTn>
                                        <p:tgtEl>
                                          <p:spTgt spid="25"/>
                                        </p:tgtEl>
                                        <p:attrNameLst>
                                          <p:attrName>style.visibility</p:attrName>
                                        </p:attrNameLst>
                                      </p:cBhvr>
                                      <p:to>
                                        <p:strVal val="visible"/>
                                      </p:to>
                                    </p:set>
                                    <p:animEffect transition="in" filter="wipe(left)">
                                      <p:cBhvr>
                                        <p:cTn id="121" dur="500"/>
                                        <p:tgtEl>
                                          <p:spTgt spid="25"/>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wipe(left)">
                                      <p:cBhvr>
                                        <p:cTn id="124" dur="500"/>
                                        <p:tgtEl>
                                          <p:spTgt spid="26"/>
                                        </p:tgtEl>
                                      </p:cBhvr>
                                    </p:animEffect>
                                  </p:childTnLst>
                                </p:cTn>
                              </p:par>
                              <p:par>
                                <p:cTn id="125" presetID="22" presetClass="entr" presetSubtype="8" fill="hold" grpId="1" nodeType="withEffect">
                                  <p:stCondLst>
                                    <p:cond delay="0"/>
                                  </p:stCondLst>
                                  <p:childTnLst>
                                    <p:set>
                                      <p:cBhvr>
                                        <p:cTn id="126" dur="1" fill="hold">
                                          <p:stCondLst>
                                            <p:cond delay="0"/>
                                          </p:stCondLst>
                                        </p:cTn>
                                        <p:tgtEl>
                                          <p:spTgt spid="6"/>
                                        </p:tgtEl>
                                        <p:attrNameLst>
                                          <p:attrName>style.visibility</p:attrName>
                                        </p:attrNameLst>
                                      </p:cBhvr>
                                      <p:to>
                                        <p:strVal val="visible"/>
                                      </p:to>
                                    </p:set>
                                    <p:animEffect transition="in" filter="wipe(left)">
                                      <p:cBhvr>
                                        <p:cTn id="127" dur="500"/>
                                        <p:tgtEl>
                                          <p:spTgt spid="6"/>
                                        </p:tgtEl>
                                      </p:cBhvr>
                                    </p:animEffect>
                                  </p:childTnLst>
                                </p:cTn>
                              </p:par>
                              <p:par>
                                <p:cTn id="128" presetID="22" presetClass="entr" presetSubtype="8" fill="hold" grpId="1" nodeType="withEffect">
                                  <p:stCondLst>
                                    <p:cond delay="0"/>
                                  </p:stCondLst>
                                  <p:childTnLst>
                                    <p:set>
                                      <p:cBhvr>
                                        <p:cTn id="129" dur="1" fill="hold">
                                          <p:stCondLst>
                                            <p:cond delay="0"/>
                                          </p:stCondLst>
                                        </p:cTn>
                                        <p:tgtEl>
                                          <p:spTgt spid="11"/>
                                        </p:tgtEl>
                                        <p:attrNameLst>
                                          <p:attrName>style.visibility</p:attrName>
                                        </p:attrNameLst>
                                      </p:cBhvr>
                                      <p:to>
                                        <p:strVal val="visible"/>
                                      </p:to>
                                    </p:set>
                                    <p:animEffect transition="in" filter="wipe(left)">
                                      <p:cBhvr>
                                        <p:cTn id="1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6" grpId="1" animBg="1"/>
      <p:bldP spid="10" grpId="0" animBg="1"/>
      <p:bldP spid="11" grpId="0" animBg="1"/>
      <p:bldP spid="11" grpId="1" animBg="1"/>
      <p:bldP spid="12" grpId="0" animBg="1"/>
      <p:bldP spid="12" grpId="1" animBg="1"/>
      <p:bldP spid="13" grpId="0" animBg="1"/>
      <p:bldP spid="13" grpId="1" animBg="1"/>
      <p:bldP spid="14" grpId="0" animBg="1"/>
      <p:bldP spid="14"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03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317702" y="3216346"/>
              <a:ext cx="9936452"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4800" dirty="0"/>
                <a:t>LAB + EXAM</a:t>
              </a:r>
              <a:endParaRPr lang="en-US" sz="4800" dirty="0">
                <a:solidFill>
                  <a:schemeClr val="accent3"/>
                </a:solidFill>
              </a:endParaRPr>
            </a:p>
          </p:txBody>
        </p:sp>
      </p:grpSp>
    </p:spTree>
    <p:extLst>
      <p:ext uri="{BB962C8B-B14F-4D97-AF65-F5344CB8AC3E}">
        <p14:creationId xmlns:p14="http://schemas.microsoft.com/office/powerpoint/2010/main" val="678729236"/>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6DD6F0-1FA4-FFC5-4A0E-F4BDE91A6823}"/>
              </a:ext>
            </a:extLst>
          </p:cNvPr>
          <p:cNvSpPr txBox="1"/>
          <p:nvPr/>
        </p:nvSpPr>
        <p:spPr>
          <a:xfrm>
            <a:off x="103695" y="177918"/>
            <a:ext cx="12000321" cy="2677656"/>
          </a:xfrm>
          <a:prstGeom prst="rect">
            <a:avLst/>
          </a:prstGeom>
          <a:noFill/>
        </p:spPr>
        <p:txBody>
          <a:bodyPr wrap="square">
            <a:spAutoFit/>
          </a:bodyPr>
          <a:lstStyle/>
          <a:p>
            <a:r>
              <a:rPr lang="en-US" sz="2400" b="1" dirty="0">
                <a:solidFill>
                  <a:schemeClr val="bg1"/>
                </a:solidFill>
              </a:rPr>
              <a:t>Create a new NetworkPolicy named </a:t>
            </a:r>
            <a:r>
              <a:rPr lang="en-US" sz="2400" b="1" dirty="0" err="1">
                <a:solidFill>
                  <a:schemeClr val="bg1"/>
                </a:solidFill>
              </a:rPr>
              <a:t>abc</a:t>
            </a:r>
            <a:r>
              <a:rPr lang="en-US" sz="2400" b="1" dirty="0">
                <a:solidFill>
                  <a:schemeClr val="bg1"/>
                </a:solidFill>
              </a:rPr>
              <a:t>-name in the existing namespace orange.</a:t>
            </a:r>
          </a:p>
          <a:p>
            <a:r>
              <a:rPr lang="en-US" sz="2400" b="1" dirty="0">
                <a:solidFill>
                  <a:schemeClr val="bg1"/>
                </a:solidFill>
              </a:rPr>
              <a:t>Ensure that the new NetworkPolicy allows Pods in namespace core to connect to port 9000 of Pods in namespace orange.</a:t>
            </a:r>
          </a:p>
          <a:p>
            <a:r>
              <a:rPr lang="en-US" sz="2400" b="1" dirty="0">
                <a:solidFill>
                  <a:schemeClr val="bg1"/>
                </a:solidFill>
              </a:rPr>
              <a:t>Further ensure that the new NetworkPolicy:</a:t>
            </a:r>
          </a:p>
          <a:p>
            <a:r>
              <a:rPr lang="en-US" sz="2400" b="1" dirty="0">
                <a:solidFill>
                  <a:schemeClr val="bg1"/>
                </a:solidFill>
              </a:rPr>
              <a:t>✑ does not allow access to Pods, which don't listen on port 9000</a:t>
            </a:r>
          </a:p>
          <a:p>
            <a:r>
              <a:rPr lang="en-US" sz="2400" b="1" dirty="0">
                <a:solidFill>
                  <a:schemeClr val="bg1"/>
                </a:solidFill>
              </a:rPr>
              <a:t>✑ does not allow access from Pods, which are not in namespace</a:t>
            </a:r>
          </a:p>
          <a:p>
            <a:r>
              <a:rPr lang="en-US" sz="2400" dirty="0">
                <a:solidFill>
                  <a:schemeClr val="bg1"/>
                </a:solidFill>
              </a:rPr>
              <a:t>core</a:t>
            </a:r>
          </a:p>
        </p:txBody>
      </p:sp>
    </p:spTree>
    <p:extLst>
      <p:ext uri="{BB962C8B-B14F-4D97-AF65-F5344CB8AC3E}">
        <p14:creationId xmlns:p14="http://schemas.microsoft.com/office/powerpoint/2010/main" val="3593452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6DD6F0-1FA4-FFC5-4A0E-F4BDE91A6823}"/>
              </a:ext>
            </a:extLst>
          </p:cNvPr>
          <p:cNvSpPr txBox="1"/>
          <p:nvPr/>
        </p:nvSpPr>
        <p:spPr>
          <a:xfrm>
            <a:off x="103695" y="177918"/>
            <a:ext cx="12000321" cy="3539430"/>
          </a:xfrm>
          <a:prstGeom prst="rect">
            <a:avLst/>
          </a:prstGeom>
          <a:noFill/>
        </p:spPr>
        <p:txBody>
          <a:bodyPr wrap="square">
            <a:spAutoFit/>
          </a:bodyPr>
          <a:lstStyle/>
          <a:p>
            <a:r>
              <a:rPr lang="en-US" sz="2800" b="1" dirty="0">
                <a:solidFill>
                  <a:schemeClr val="bg1"/>
                </a:solidFill>
              </a:rPr>
              <a:t>Create a new NetworkPolicy named </a:t>
            </a:r>
            <a:r>
              <a:rPr lang="en-US" sz="2800" b="1" dirty="0" err="1">
                <a:solidFill>
                  <a:schemeClr val="accent1"/>
                </a:solidFill>
              </a:rPr>
              <a:t>abc</a:t>
            </a:r>
            <a:r>
              <a:rPr lang="en-US" sz="2800" b="1" dirty="0">
                <a:solidFill>
                  <a:schemeClr val="accent1"/>
                </a:solidFill>
              </a:rPr>
              <a:t>-name</a:t>
            </a:r>
            <a:r>
              <a:rPr lang="en-US" sz="2800" b="1" dirty="0">
                <a:solidFill>
                  <a:schemeClr val="bg1"/>
                </a:solidFill>
              </a:rPr>
              <a:t> in the existing namespace </a:t>
            </a:r>
            <a:r>
              <a:rPr lang="en-US" sz="2800" b="1" dirty="0">
                <a:solidFill>
                  <a:schemeClr val="accent2"/>
                </a:solidFill>
              </a:rPr>
              <a:t>orange</a:t>
            </a:r>
            <a:r>
              <a:rPr lang="en-US" sz="2800" b="1" dirty="0">
                <a:solidFill>
                  <a:schemeClr val="bg1"/>
                </a:solidFill>
              </a:rPr>
              <a:t>.</a:t>
            </a:r>
          </a:p>
          <a:p>
            <a:r>
              <a:rPr lang="en-US" sz="2800" b="1" dirty="0">
                <a:solidFill>
                  <a:schemeClr val="bg1"/>
                </a:solidFill>
              </a:rPr>
              <a:t>Ensure that the new NetworkPolicy allows Pods in namespace </a:t>
            </a:r>
            <a:r>
              <a:rPr lang="en-US" sz="2800" b="1" dirty="0">
                <a:solidFill>
                  <a:schemeClr val="accent6"/>
                </a:solidFill>
              </a:rPr>
              <a:t>core</a:t>
            </a:r>
            <a:r>
              <a:rPr lang="en-US" sz="2800" b="1" dirty="0">
                <a:solidFill>
                  <a:schemeClr val="bg1"/>
                </a:solidFill>
              </a:rPr>
              <a:t> to connect to port </a:t>
            </a:r>
            <a:r>
              <a:rPr lang="en-US" sz="2800" b="1" dirty="0">
                <a:solidFill>
                  <a:schemeClr val="accent4"/>
                </a:solidFill>
              </a:rPr>
              <a:t>9000</a:t>
            </a:r>
            <a:r>
              <a:rPr lang="en-US" sz="2800" b="1" dirty="0">
                <a:solidFill>
                  <a:schemeClr val="bg1"/>
                </a:solidFill>
              </a:rPr>
              <a:t> of Pods in namespace </a:t>
            </a:r>
            <a:r>
              <a:rPr lang="en-US" sz="2800" b="1" dirty="0">
                <a:solidFill>
                  <a:schemeClr val="accent2"/>
                </a:solidFill>
              </a:rPr>
              <a:t>orange</a:t>
            </a:r>
            <a:r>
              <a:rPr lang="en-US" sz="2800" b="1" dirty="0">
                <a:solidFill>
                  <a:schemeClr val="bg1"/>
                </a:solidFill>
              </a:rPr>
              <a:t>.</a:t>
            </a:r>
          </a:p>
          <a:p>
            <a:endParaRPr lang="en-US" sz="2800" b="1" dirty="0">
              <a:solidFill>
                <a:schemeClr val="bg1"/>
              </a:solidFill>
            </a:endParaRPr>
          </a:p>
          <a:p>
            <a:r>
              <a:rPr lang="en-US" sz="2800" b="1" dirty="0">
                <a:solidFill>
                  <a:schemeClr val="bg1"/>
                </a:solidFill>
              </a:rPr>
              <a:t>Further ensure that the new NetworkPolicy:</a:t>
            </a:r>
          </a:p>
          <a:p>
            <a:r>
              <a:rPr lang="en-US" sz="2800" b="1" dirty="0">
                <a:solidFill>
                  <a:schemeClr val="bg1"/>
                </a:solidFill>
              </a:rPr>
              <a:t>✑ does not allow access to Pods, which don't listen on port 9000</a:t>
            </a:r>
          </a:p>
          <a:p>
            <a:r>
              <a:rPr lang="en-US" sz="2800" b="1" dirty="0">
                <a:solidFill>
                  <a:schemeClr val="bg1"/>
                </a:solidFill>
              </a:rPr>
              <a:t>✑ does not allow access from Pods, which are not in namespace </a:t>
            </a:r>
            <a:r>
              <a:rPr lang="en-US" sz="2800" b="1" dirty="0">
                <a:solidFill>
                  <a:schemeClr val="accent2"/>
                </a:solidFill>
              </a:rPr>
              <a:t>orange</a:t>
            </a:r>
          </a:p>
        </p:txBody>
      </p:sp>
    </p:spTree>
    <p:extLst>
      <p:ext uri="{BB962C8B-B14F-4D97-AF65-F5344CB8AC3E}">
        <p14:creationId xmlns:p14="http://schemas.microsoft.com/office/powerpoint/2010/main" val="912445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DCBEBA2-62D0-16E2-3B63-0D23AEA16A43}"/>
              </a:ext>
            </a:extLst>
          </p:cNvPr>
          <p:cNvGrpSpPr/>
          <p:nvPr/>
        </p:nvGrpSpPr>
        <p:grpSpPr>
          <a:xfrm>
            <a:off x="6596743" y="862149"/>
            <a:ext cx="4794069" cy="4075611"/>
            <a:chOff x="914400" y="849086"/>
            <a:chExt cx="4794069" cy="4075611"/>
          </a:xfrm>
        </p:grpSpPr>
        <p:sp>
          <p:nvSpPr>
            <p:cNvPr id="2" name="Rectangle 1">
              <a:extLst>
                <a:ext uri="{FF2B5EF4-FFF2-40B4-BE49-F238E27FC236}">
                  <a16:creationId xmlns:a16="http://schemas.microsoft.com/office/drawing/2014/main" id="{84687D53-57D6-B884-D04B-444092E4956A}"/>
                </a:ext>
              </a:extLst>
            </p:cNvPr>
            <p:cNvSpPr/>
            <p:nvPr/>
          </p:nvSpPr>
          <p:spPr>
            <a:xfrm>
              <a:off x="914400" y="849086"/>
              <a:ext cx="4794069" cy="4075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98AA739-6760-E165-0F49-F79344C71743}"/>
                </a:ext>
              </a:extLst>
            </p:cNvPr>
            <p:cNvSpPr txBox="1"/>
            <p:nvPr/>
          </p:nvSpPr>
          <p:spPr>
            <a:xfrm>
              <a:off x="2390503" y="940526"/>
              <a:ext cx="1841862" cy="584775"/>
            </a:xfrm>
            <a:prstGeom prst="rect">
              <a:avLst/>
            </a:prstGeom>
            <a:noFill/>
          </p:spPr>
          <p:txBody>
            <a:bodyPr wrap="square" rtlCol="0">
              <a:spAutoFit/>
            </a:bodyPr>
            <a:lstStyle/>
            <a:p>
              <a:r>
                <a:rPr lang="en-US" sz="3200" b="1" dirty="0">
                  <a:solidFill>
                    <a:schemeClr val="accent2"/>
                  </a:solidFill>
                </a:rPr>
                <a:t>orange</a:t>
              </a:r>
              <a:endParaRPr lang="en-US" dirty="0"/>
            </a:p>
          </p:txBody>
        </p:sp>
      </p:grpSp>
      <p:grpSp>
        <p:nvGrpSpPr>
          <p:cNvPr id="6" name="Group 5">
            <a:extLst>
              <a:ext uri="{FF2B5EF4-FFF2-40B4-BE49-F238E27FC236}">
                <a16:creationId xmlns:a16="http://schemas.microsoft.com/office/drawing/2014/main" id="{5BC83D17-A7D9-19E8-2B96-C29B47AC7351}"/>
              </a:ext>
            </a:extLst>
          </p:cNvPr>
          <p:cNvGrpSpPr/>
          <p:nvPr/>
        </p:nvGrpSpPr>
        <p:grpSpPr>
          <a:xfrm>
            <a:off x="801188" y="862148"/>
            <a:ext cx="4794069" cy="4075611"/>
            <a:chOff x="6905897" y="842555"/>
            <a:chExt cx="4794069" cy="4075611"/>
          </a:xfrm>
        </p:grpSpPr>
        <p:sp>
          <p:nvSpPr>
            <p:cNvPr id="3" name="Rectangle 2">
              <a:extLst>
                <a:ext uri="{FF2B5EF4-FFF2-40B4-BE49-F238E27FC236}">
                  <a16:creationId xmlns:a16="http://schemas.microsoft.com/office/drawing/2014/main" id="{E1D95DBE-5348-3A29-AB43-C9B8091F1958}"/>
                </a:ext>
              </a:extLst>
            </p:cNvPr>
            <p:cNvSpPr/>
            <p:nvPr/>
          </p:nvSpPr>
          <p:spPr>
            <a:xfrm>
              <a:off x="6905897" y="842555"/>
              <a:ext cx="4794069" cy="4075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9A1E12-121D-C6DC-2AC8-83A23F01159C}"/>
                </a:ext>
              </a:extLst>
            </p:cNvPr>
            <p:cNvSpPr txBox="1"/>
            <p:nvPr/>
          </p:nvSpPr>
          <p:spPr>
            <a:xfrm>
              <a:off x="8577943" y="940526"/>
              <a:ext cx="1841862" cy="584775"/>
            </a:xfrm>
            <a:prstGeom prst="rect">
              <a:avLst/>
            </a:prstGeom>
            <a:noFill/>
          </p:spPr>
          <p:txBody>
            <a:bodyPr wrap="square" rtlCol="0">
              <a:spAutoFit/>
            </a:bodyPr>
            <a:lstStyle/>
            <a:p>
              <a:r>
                <a:rPr lang="en-US" sz="3200" b="1" dirty="0">
                  <a:solidFill>
                    <a:schemeClr val="accent2"/>
                  </a:solidFill>
                </a:rPr>
                <a:t>core</a:t>
              </a:r>
              <a:endParaRPr lang="en-US" dirty="0"/>
            </a:p>
          </p:txBody>
        </p:sp>
      </p:grpSp>
      <p:sp>
        <p:nvSpPr>
          <p:cNvPr id="8" name="Rectangle 7">
            <a:extLst>
              <a:ext uri="{FF2B5EF4-FFF2-40B4-BE49-F238E27FC236}">
                <a16:creationId xmlns:a16="http://schemas.microsoft.com/office/drawing/2014/main" id="{43D9C907-0E71-C3C4-20A0-D6358BB2DF27}"/>
              </a:ext>
            </a:extLst>
          </p:cNvPr>
          <p:cNvSpPr/>
          <p:nvPr/>
        </p:nvSpPr>
        <p:spPr>
          <a:xfrm>
            <a:off x="1098296" y="1880127"/>
            <a:ext cx="2749875" cy="13611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2800" dirty="0"/>
              <a:t>core-pod1</a:t>
            </a:r>
          </a:p>
          <a:p>
            <a:r>
              <a:rPr lang="en-US" sz="2800" b="1" dirty="0"/>
              <a:t>Labels:</a:t>
            </a:r>
          </a:p>
          <a:p>
            <a:r>
              <a:rPr lang="en-US" sz="2800" dirty="0"/>
              <a:t>app=core</a:t>
            </a:r>
          </a:p>
        </p:txBody>
      </p:sp>
      <p:sp>
        <p:nvSpPr>
          <p:cNvPr id="9" name="Rectangle 1">
            <a:extLst>
              <a:ext uri="{FF2B5EF4-FFF2-40B4-BE49-F238E27FC236}">
                <a16:creationId xmlns:a16="http://schemas.microsoft.com/office/drawing/2014/main" id="{D9269AF5-E0A2-FD95-14D6-7CBCCC298B7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app=orange</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E74A9F28-9EA0-95A4-4D98-AB58953E122A}"/>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app=core</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565326DD-2210-BFB1-EDBE-8AEC2CF7CE05}"/>
              </a:ext>
            </a:extLst>
          </p:cNvPr>
          <p:cNvSpPr>
            <a:spLocks noChangeArrowheads="1"/>
          </p:cNvSpPr>
          <p:nvPr/>
        </p:nvSpPr>
        <p:spPr bwMode="auto">
          <a:xfrm>
            <a:off x="304800" y="304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app=core</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AB13F58F-14E7-A955-9464-97BE44434DE9}"/>
              </a:ext>
            </a:extLst>
          </p:cNvPr>
          <p:cNvSpPr>
            <a:spLocks noChangeArrowheads="1"/>
          </p:cNvSpPr>
          <p:nvPr/>
        </p:nvSpPr>
        <p:spPr bwMode="auto">
          <a:xfrm>
            <a:off x="45720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app=core</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7">
            <a:extLst>
              <a:ext uri="{FF2B5EF4-FFF2-40B4-BE49-F238E27FC236}">
                <a16:creationId xmlns:a16="http://schemas.microsoft.com/office/drawing/2014/main" id="{31EABB2D-A9DD-A7F4-9A6D-68FA13112BB1}"/>
              </a:ext>
            </a:extLst>
          </p:cNvPr>
          <p:cNvSpPr/>
          <p:nvPr/>
        </p:nvSpPr>
        <p:spPr>
          <a:xfrm>
            <a:off x="7618839" y="1789163"/>
            <a:ext cx="2649285" cy="12823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dirty="0"/>
              <a:t>orange-pod1</a:t>
            </a:r>
          </a:p>
          <a:p>
            <a:r>
              <a:rPr lang="en-US" sz="2800" dirty="0"/>
              <a:t>Label:</a:t>
            </a:r>
          </a:p>
          <a:p>
            <a:r>
              <a:rPr lang="en-US" sz="2800" dirty="0"/>
              <a:t>app=orange</a:t>
            </a:r>
          </a:p>
        </p:txBody>
      </p:sp>
      <p:sp>
        <p:nvSpPr>
          <p:cNvPr id="19" name="Arrow: Right 18">
            <a:extLst>
              <a:ext uri="{FF2B5EF4-FFF2-40B4-BE49-F238E27FC236}">
                <a16:creationId xmlns:a16="http://schemas.microsoft.com/office/drawing/2014/main" id="{5CE06A43-FD2D-53FE-6235-3F2FFC550D8F}"/>
              </a:ext>
            </a:extLst>
          </p:cNvPr>
          <p:cNvSpPr/>
          <p:nvPr/>
        </p:nvSpPr>
        <p:spPr>
          <a:xfrm>
            <a:off x="3848171" y="1941346"/>
            <a:ext cx="3770669" cy="99584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b="1" dirty="0"/>
              <a:t>9000</a:t>
            </a:r>
            <a:endParaRPr lang="en-US" b="1" dirty="0"/>
          </a:p>
        </p:txBody>
      </p:sp>
      <p:sp>
        <p:nvSpPr>
          <p:cNvPr id="10" name="Rectangle 9">
            <a:extLst>
              <a:ext uri="{FF2B5EF4-FFF2-40B4-BE49-F238E27FC236}">
                <a16:creationId xmlns:a16="http://schemas.microsoft.com/office/drawing/2014/main" id="{FD881817-B453-543C-EAC2-E8B817D084E7}"/>
              </a:ext>
            </a:extLst>
          </p:cNvPr>
          <p:cNvSpPr/>
          <p:nvPr/>
        </p:nvSpPr>
        <p:spPr>
          <a:xfrm>
            <a:off x="7545917" y="3223705"/>
            <a:ext cx="3152623" cy="14501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2800" dirty="0"/>
              <a:t>orange-pod2</a:t>
            </a:r>
          </a:p>
          <a:p>
            <a:r>
              <a:rPr lang="en-US" sz="2800" dirty="0"/>
              <a:t>Label:</a:t>
            </a:r>
          </a:p>
          <a:p>
            <a:r>
              <a:rPr lang="en-US" sz="2800" dirty="0"/>
              <a:t> app=orange</a:t>
            </a:r>
          </a:p>
        </p:txBody>
      </p:sp>
    </p:spTree>
    <p:extLst>
      <p:ext uri="{BB962C8B-B14F-4D97-AF65-F5344CB8AC3E}">
        <p14:creationId xmlns:p14="http://schemas.microsoft.com/office/powerpoint/2010/main" val="246399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par>
                                <p:cTn id="32" presetID="47"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P spid="1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DCBEBA2-62D0-16E2-3B63-0D23AEA16A43}"/>
              </a:ext>
            </a:extLst>
          </p:cNvPr>
          <p:cNvGrpSpPr/>
          <p:nvPr/>
        </p:nvGrpSpPr>
        <p:grpSpPr>
          <a:xfrm>
            <a:off x="8788429" y="477156"/>
            <a:ext cx="2100994" cy="2737397"/>
            <a:chOff x="914400" y="849086"/>
            <a:chExt cx="4794069" cy="4075611"/>
          </a:xfrm>
        </p:grpSpPr>
        <p:sp>
          <p:nvSpPr>
            <p:cNvPr id="2" name="Rectangle 1">
              <a:extLst>
                <a:ext uri="{FF2B5EF4-FFF2-40B4-BE49-F238E27FC236}">
                  <a16:creationId xmlns:a16="http://schemas.microsoft.com/office/drawing/2014/main" id="{84687D53-57D6-B884-D04B-444092E4956A}"/>
                </a:ext>
              </a:extLst>
            </p:cNvPr>
            <p:cNvSpPr/>
            <p:nvPr/>
          </p:nvSpPr>
          <p:spPr>
            <a:xfrm>
              <a:off x="914400" y="849086"/>
              <a:ext cx="4794069" cy="4075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98AA739-6760-E165-0F49-F79344C71743}"/>
                </a:ext>
              </a:extLst>
            </p:cNvPr>
            <p:cNvSpPr txBox="1"/>
            <p:nvPr/>
          </p:nvSpPr>
          <p:spPr>
            <a:xfrm>
              <a:off x="2390503" y="940526"/>
              <a:ext cx="2642213" cy="595709"/>
            </a:xfrm>
            <a:prstGeom prst="rect">
              <a:avLst/>
            </a:prstGeom>
            <a:noFill/>
          </p:spPr>
          <p:txBody>
            <a:bodyPr wrap="square" rtlCol="0">
              <a:spAutoFit/>
            </a:bodyPr>
            <a:lstStyle/>
            <a:p>
              <a:r>
                <a:rPr lang="en-US" sz="2000" b="1" dirty="0">
                  <a:solidFill>
                    <a:schemeClr val="accent2"/>
                  </a:solidFill>
                </a:rPr>
                <a:t>orange</a:t>
              </a:r>
              <a:endParaRPr lang="en-US" sz="1200" dirty="0"/>
            </a:p>
          </p:txBody>
        </p:sp>
      </p:grpSp>
      <p:grpSp>
        <p:nvGrpSpPr>
          <p:cNvPr id="6" name="Group 5">
            <a:extLst>
              <a:ext uri="{FF2B5EF4-FFF2-40B4-BE49-F238E27FC236}">
                <a16:creationId xmlns:a16="http://schemas.microsoft.com/office/drawing/2014/main" id="{5BC83D17-A7D9-19E8-2B96-C29B47AC7351}"/>
              </a:ext>
            </a:extLst>
          </p:cNvPr>
          <p:cNvGrpSpPr/>
          <p:nvPr/>
        </p:nvGrpSpPr>
        <p:grpSpPr>
          <a:xfrm>
            <a:off x="5368028" y="485185"/>
            <a:ext cx="2100994" cy="2737397"/>
            <a:chOff x="7272036" y="842555"/>
            <a:chExt cx="4427930" cy="4075611"/>
          </a:xfrm>
        </p:grpSpPr>
        <p:sp>
          <p:nvSpPr>
            <p:cNvPr id="3" name="Rectangle 2">
              <a:extLst>
                <a:ext uri="{FF2B5EF4-FFF2-40B4-BE49-F238E27FC236}">
                  <a16:creationId xmlns:a16="http://schemas.microsoft.com/office/drawing/2014/main" id="{E1D95DBE-5348-3A29-AB43-C9B8091F1958}"/>
                </a:ext>
              </a:extLst>
            </p:cNvPr>
            <p:cNvSpPr/>
            <p:nvPr/>
          </p:nvSpPr>
          <p:spPr>
            <a:xfrm>
              <a:off x="7272036" y="842555"/>
              <a:ext cx="4427930" cy="4075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9A1E12-121D-C6DC-2AC8-83A23F01159C}"/>
                </a:ext>
              </a:extLst>
            </p:cNvPr>
            <p:cNvSpPr txBox="1"/>
            <p:nvPr/>
          </p:nvSpPr>
          <p:spPr>
            <a:xfrm>
              <a:off x="8577944" y="940527"/>
              <a:ext cx="1841862" cy="595709"/>
            </a:xfrm>
            <a:prstGeom prst="rect">
              <a:avLst/>
            </a:prstGeom>
            <a:noFill/>
          </p:spPr>
          <p:txBody>
            <a:bodyPr wrap="square" rtlCol="0">
              <a:spAutoFit/>
            </a:bodyPr>
            <a:lstStyle/>
            <a:p>
              <a:r>
                <a:rPr lang="en-US" sz="2000" b="1" dirty="0">
                  <a:solidFill>
                    <a:schemeClr val="accent2"/>
                  </a:solidFill>
                </a:rPr>
                <a:t>core</a:t>
              </a:r>
              <a:endParaRPr lang="en-US" sz="1200" dirty="0"/>
            </a:p>
          </p:txBody>
        </p:sp>
      </p:grpSp>
      <p:sp>
        <p:nvSpPr>
          <p:cNvPr id="8" name="Rectangle 7">
            <a:extLst>
              <a:ext uri="{FF2B5EF4-FFF2-40B4-BE49-F238E27FC236}">
                <a16:creationId xmlns:a16="http://schemas.microsoft.com/office/drawing/2014/main" id="{43D9C907-0E71-C3C4-20A0-D6358BB2DF27}"/>
              </a:ext>
            </a:extLst>
          </p:cNvPr>
          <p:cNvSpPr/>
          <p:nvPr/>
        </p:nvSpPr>
        <p:spPr>
          <a:xfrm>
            <a:off x="5450347" y="1078468"/>
            <a:ext cx="1575128" cy="9142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600" dirty="0"/>
              <a:t>orange-pod1</a:t>
            </a:r>
          </a:p>
          <a:p>
            <a:r>
              <a:rPr lang="en-US" sz="1600" b="1" dirty="0"/>
              <a:t>Labels:</a:t>
            </a:r>
          </a:p>
          <a:p>
            <a:r>
              <a:rPr lang="en-US" sz="1600" dirty="0"/>
              <a:t>app=core</a:t>
            </a:r>
          </a:p>
        </p:txBody>
      </p:sp>
      <p:sp>
        <p:nvSpPr>
          <p:cNvPr id="9" name="Rectangle 1">
            <a:extLst>
              <a:ext uri="{FF2B5EF4-FFF2-40B4-BE49-F238E27FC236}">
                <a16:creationId xmlns:a16="http://schemas.microsoft.com/office/drawing/2014/main" id="{D9269AF5-E0A2-FD95-14D6-7CBCCC298B7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app=orange</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7">
            <a:extLst>
              <a:ext uri="{FF2B5EF4-FFF2-40B4-BE49-F238E27FC236}">
                <a16:creationId xmlns:a16="http://schemas.microsoft.com/office/drawing/2014/main" id="{31EABB2D-A9DD-A7F4-9A6D-68FA13112BB1}"/>
              </a:ext>
            </a:extLst>
          </p:cNvPr>
          <p:cNvSpPr/>
          <p:nvPr/>
        </p:nvSpPr>
        <p:spPr>
          <a:xfrm>
            <a:off x="9218315" y="1049501"/>
            <a:ext cx="1374959" cy="7457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600" dirty="0"/>
              <a:t>core-pod1</a:t>
            </a:r>
          </a:p>
          <a:p>
            <a:r>
              <a:rPr lang="en-US" sz="1600" dirty="0"/>
              <a:t>label:</a:t>
            </a:r>
          </a:p>
          <a:p>
            <a:r>
              <a:rPr lang="en-US" sz="1600" dirty="0"/>
              <a:t>app=orange</a:t>
            </a:r>
          </a:p>
        </p:txBody>
      </p:sp>
      <p:sp>
        <p:nvSpPr>
          <p:cNvPr id="19" name="Arrow: Right 18">
            <a:extLst>
              <a:ext uri="{FF2B5EF4-FFF2-40B4-BE49-F238E27FC236}">
                <a16:creationId xmlns:a16="http://schemas.microsoft.com/office/drawing/2014/main" id="{5CE06A43-FD2D-53FE-6235-3F2FFC550D8F}"/>
              </a:ext>
            </a:extLst>
          </p:cNvPr>
          <p:cNvSpPr/>
          <p:nvPr/>
        </p:nvSpPr>
        <p:spPr>
          <a:xfrm>
            <a:off x="7025475" y="935724"/>
            <a:ext cx="2159842" cy="6688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t>9000</a:t>
            </a:r>
            <a:endParaRPr lang="en-US" b="1" dirty="0"/>
          </a:p>
        </p:txBody>
      </p:sp>
      <p:sp>
        <p:nvSpPr>
          <p:cNvPr id="10" name="Rectangle 9">
            <a:extLst>
              <a:ext uri="{FF2B5EF4-FFF2-40B4-BE49-F238E27FC236}">
                <a16:creationId xmlns:a16="http://schemas.microsoft.com/office/drawing/2014/main" id="{1A663F60-F4AD-2377-B4BA-18CC1423F77A}"/>
              </a:ext>
            </a:extLst>
          </p:cNvPr>
          <p:cNvSpPr/>
          <p:nvPr/>
        </p:nvSpPr>
        <p:spPr>
          <a:xfrm>
            <a:off x="15285" y="0"/>
            <a:ext cx="5185049"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apiVersion: networking.k8s.io/v1</a:t>
            </a:r>
          </a:p>
          <a:p>
            <a:r>
              <a:rPr lang="en-US" sz="2000" dirty="0"/>
              <a:t>kind: NetworkPolicy</a:t>
            </a:r>
          </a:p>
          <a:p>
            <a:r>
              <a:rPr lang="en-US" sz="2000" dirty="0"/>
              <a:t>metadata:</a:t>
            </a:r>
          </a:p>
          <a:p>
            <a:r>
              <a:rPr lang="en-US" sz="2000" dirty="0"/>
              <a:t>  name: </a:t>
            </a:r>
            <a:r>
              <a:rPr lang="en-US" sz="2000" b="1" dirty="0" err="1">
                <a:solidFill>
                  <a:schemeClr val="accent1"/>
                </a:solidFill>
              </a:rPr>
              <a:t>abc</a:t>
            </a:r>
            <a:r>
              <a:rPr lang="en-US" sz="2000" b="1" dirty="0">
                <a:solidFill>
                  <a:schemeClr val="accent1"/>
                </a:solidFill>
              </a:rPr>
              <a:t>-name</a:t>
            </a:r>
          </a:p>
          <a:p>
            <a:r>
              <a:rPr lang="en-US" sz="2000" dirty="0"/>
              <a:t>  namespace: </a:t>
            </a:r>
            <a:r>
              <a:rPr lang="en-US" sz="2000" dirty="0">
                <a:solidFill>
                  <a:schemeClr val="accent2"/>
                </a:solidFill>
              </a:rPr>
              <a:t>orange</a:t>
            </a:r>
          </a:p>
          <a:p>
            <a:r>
              <a:rPr lang="en-US" sz="2000" dirty="0"/>
              <a:t>spec:</a:t>
            </a:r>
          </a:p>
          <a:p>
            <a:r>
              <a:rPr lang="en-US" sz="2000" dirty="0"/>
              <a:t>  </a:t>
            </a:r>
            <a:r>
              <a:rPr lang="en-US" sz="2000" b="1" dirty="0">
                <a:solidFill>
                  <a:schemeClr val="accent2"/>
                </a:solidFill>
              </a:rPr>
              <a:t>podSelector</a:t>
            </a:r>
            <a:r>
              <a:rPr lang="en-US" sz="2000" dirty="0"/>
              <a:t>:</a:t>
            </a:r>
          </a:p>
          <a:p>
            <a:r>
              <a:rPr lang="en-US" sz="2000" dirty="0"/>
              <a:t>    </a:t>
            </a:r>
            <a:r>
              <a:rPr lang="en-US" sz="2000" dirty="0">
                <a:solidFill>
                  <a:schemeClr val="accent2"/>
                </a:solidFill>
              </a:rPr>
              <a:t>matchLabels</a:t>
            </a:r>
            <a:r>
              <a:rPr lang="en-US" sz="2000" dirty="0"/>
              <a:t>:</a:t>
            </a:r>
          </a:p>
          <a:p>
            <a:r>
              <a:rPr lang="en-US" sz="2000" dirty="0"/>
              <a:t>      </a:t>
            </a:r>
            <a:r>
              <a:rPr lang="en-US" sz="2000" dirty="0">
                <a:solidFill>
                  <a:schemeClr val="accent2"/>
                </a:solidFill>
              </a:rPr>
              <a:t>app: orange</a:t>
            </a:r>
          </a:p>
          <a:p>
            <a:r>
              <a:rPr lang="en-US" sz="2000" dirty="0"/>
              <a:t>  </a:t>
            </a:r>
            <a:r>
              <a:rPr lang="en-US" sz="2000" dirty="0" err="1"/>
              <a:t>policyTypes</a:t>
            </a:r>
            <a:r>
              <a:rPr lang="en-US" sz="2000" dirty="0"/>
              <a:t>:</a:t>
            </a:r>
          </a:p>
          <a:p>
            <a:r>
              <a:rPr lang="en-US" sz="2000" dirty="0"/>
              <a:t>    - </a:t>
            </a:r>
            <a:r>
              <a:rPr lang="en-US" sz="2000" b="1" dirty="0">
                <a:solidFill>
                  <a:schemeClr val="accent2"/>
                </a:solidFill>
              </a:rPr>
              <a:t>Ingress</a:t>
            </a:r>
          </a:p>
          <a:p>
            <a:r>
              <a:rPr lang="en-US" sz="2000" dirty="0"/>
              <a:t>  ingress:</a:t>
            </a:r>
          </a:p>
          <a:p>
            <a:r>
              <a:rPr lang="en-US" sz="2000" dirty="0"/>
              <a:t>    - from:</a:t>
            </a:r>
          </a:p>
          <a:p>
            <a:r>
              <a:rPr lang="en-US" sz="2000" dirty="0"/>
              <a:t>        - </a:t>
            </a:r>
            <a:r>
              <a:rPr lang="en-US" sz="2000" b="1" dirty="0">
                <a:solidFill>
                  <a:schemeClr val="accent2"/>
                </a:solidFill>
              </a:rPr>
              <a:t>namespaceSelector</a:t>
            </a:r>
            <a:r>
              <a:rPr lang="en-US" sz="2000" dirty="0"/>
              <a:t>:</a:t>
            </a:r>
          </a:p>
          <a:p>
            <a:r>
              <a:rPr lang="en-US" sz="2000" dirty="0"/>
              <a:t>            </a:t>
            </a:r>
            <a:r>
              <a:rPr lang="en-US" sz="2000" b="1" dirty="0">
                <a:solidFill>
                  <a:schemeClr val="accent2"/>
                </a:solidFill>
              </a:rPr>
              <a:t>matchLabels</a:t>
            </a:r>
            <a:r>
              <a:rPr lang="en-US" sz="2000" dirty="0"/>
              <a:t>:</a:t>
            </a:r>
          </a:p>
          <a:p>
            <a:r>
              <a:rPr lang="en-US" sz="2000" dirty="0"/>
              <a:t>              </a:t>
            </a:r>
            <a:r>
              <a:rPr lang="en-US" sz="2000" dirty="0">
                <a:solidFill>
                  <a:schemeClr val="accent2"/>
                </a:solidFill>
              </a:rPr>
              <a:t>kubernetes.io/metadata.name: core</a:t>
            </a:r>
          </a:p>
          <a:p>
            <a:r>
              <a:rPr lang="en-US" sz="2000" dirty="0"/>
              <a:t>      ports:</a:t>
            </a:r>
          </a:p>
          <a:p>
            <a:r>
              <a:rPr lang="en-US" sz="2000" dirty="0"/>
              <a:t>        - protocol: TCP</a:t>
            </a:r>
          </a:p>
          <a:p>
            <a:r>
              <a:rPr lang="en-US" sz="2000" dirty="0"/>
              <a:t>          port: 9000</a:t>
            </a:r>
          </a:p>
        </p:txBody>
      </p:sp>
      <p:sp>
        <p:nvSpPr>
          <p:cNvPr id="15" name="Rectangle 14">
            <a:extLst>
              <a:ext uri="{FF2B5EF4-FFF2-40B4-BE49-F238E27FC236}">
                <a16:creationId xmlns:a16="http://schemas.microsoft.com/office/drawing/2014/main" id="{8B591000-A5FC-A734-1D90-35653D4509F7}"/>
              </a:ext>
            </a:extLst>
          </p:cNvPr>
          <p:cNvSpPr/>
          <p:nvPr/>
        </p:nvSpPr>
        <p:spPr>
          <a:xfrm>
            <a:off x="4773336" y="4885461"/>
            <a:ext cx="7310398" cy="1284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ourier New" panose="02070309020205020404" pitchFamily="49" charset="0"/>
                <a:cs typeface="Courier New" panose="02070309020205020404" pitchFamily="49" charset="0"/>
              </a:rPr>
              <a:t>kubectl get namespaces orange --show-labels </a:t>
            </a:r>
          </a:p>
          <a:p>
            <a:r>
              <a:rPr lang="en-US" dirty="0">
                <a:latin typeface="Courier New" panose="02070309020205020404" pitchFamily="49" charset="0"/>
                <a:cs typeface="Courier New" panose="02070309020205020404" pitchFamily="49" charset="0"/>
              </a:rPr>
              <a:t>NAME     STATUS   AGE   LABELS</a:t>
            </a:r>
          </a:p>
          <a:p>
            <a:r>
              <a:rPr lang="en-US" dirty="0">
                <a:latin typeface="Courier New" panose="02070309020205020404" pitchFamily="49" charset="0"/>
                <a:cs typeface="Courier New" panose="02070309020205020404" pitchFamily="49" charset="0"/>
              </a:rPr>
              <a:t>orange   Active   15s   </a:t>
            </a:r>
            <a:r>
              <a:rPr lang="en-US" sz="1400" b="1" dirty="0">
                <a:solidFill>
                  <a:schemeClr val="bg1"/>
                </a:solidFill>
                <a:latin typeface="Courier New" panose="02070309020205020404" pitchFamily="49" charset="0"/>
                <a:cs typeface="Courier New" panose="02070309020205020404" pitchFamily="49" charset="0"/>
              </a:rPr>
              <a:t>kubernetes.io/metadata.name=orange</a:t>
            </a:r>
            <a:endParaRPr lang="en-US" b="1" dirty="0">
              <a:solidFill>
                <a:schemeClr val="bg1"/>
              </a:solidFill>
              <a:latin typeface="Courier New" panose="02070309020205020404" pitchFamily="49" charset="0"/>
              <a:cs typeface="Courier New" panose="02070309020205020404" pitchFamily="49" charset="0"/>
            </a:endParaRPr>
          </a:p>
        </p:txBody>
      </p:sp>
      <p:sp>
        <p:nvSpPr>
          <p:cNvPr id="22" name="Rectangle 21">
            <a:extLst>
              <a:ext uri="{FF2B5EF4-FFF2-40B4-BE49-F238E27FC236}">
                <a16:creationId xmlns:a16="http://schemas.microsoft.com/office/drawing/2014/main" id="{A2CF81A2-6797-8B8B-1E8C-34605BB67F24}"/>
              </a:ext>
            </a:extLst>
          </p:cNvPr>
          <p:cNvSpPr/>
          <p:nvPr/>
        </p:nvSpPr>
        <p:spPr>
          <a:xfrm>
            <a:off x="5200334" y="3630746"/>
            <a:ext cx="6898685" cy="1254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bg1"/>
                </a:solidFill>
              </a:rPr>
              <a:t>Create a new NetworkPolicy named </a:t>
            </a:r>
            <a:r>
              <a:rPr lang="en-US" sz="1800" b="1" dirty="0" err="1">
                <a:solidFill>
                  <a:schemeClr val="accent1"/>
                </a:solidFill>
              </a:rPr>
              <a:t>abc</a:t>
            </a:r>
            <a:r>
              <a:rPr lang="en-US" sz="1800" b="1" dirty="0">
                <a:solidFill>
                  <a:schemeClr val="accent1"/>
                </a:solidFill>
              </a:rPr>
              <a:t>-name</a:t>
            </a:r>
            <a:r>
              <a:rPr lang="en-US" sz="1800" b="1" dirty="0">
                <a:solidFill>
                  <a:schemeClr val="bg1"/>
                </a:solidFill>
              </a:rPr>
              <a:t> in the existing namespace </a:t>
            </a:r>
            <a:r>
              <a:rPr lang="en-US" sz="1800" b="1" dirty="0">
                <a:solidFill>
                  <a:schemeClr val="accent2"/>
                </a:solidFill>
              </a:rPr>
              <a:t>orange</a:t>
            </a:r>
            <a:r>
              <a:rPr lang="en-US" sz="1800" b="1" dirty="0">
                <a:solidFill>
                  <a:schemeClr val="bg1"/>
                </a:solidFill>
              </a:rPr>
              <a:t>.</a:t>
            </a:r>
          </a:p>
          <a:p>
            <a:r>
              <a:rPr lang="en-US" dirty="0">
                <a:solidFill>
                  <a:schemeClr val="bg1"/>
                </a:solidFill>
              </a:rPr>
              <a:t>Ensure that the new NetworkPolicy allows Pods in namespace </a:t>
            </a:r>
            <a:r>
              <a:rPr lang="en-US" dirty="0">
                <a:solidFill>
                  <a:schemeClr val="accent6"/>
                </a:solidFill>
              </a:rPr>
              <a:t>core</a:t>
            </a:r>
            <a:r>
              <a:rPr lang="en-US" dirty="0">
                <a:solidFill>
                  <a:schemeClr val="bg1"/>
                </a:solidFill>
              </a:rPr>
              <a:t> to connect to port </a:t>
            </a:r>
            <a:r>
              <a:rPr lang="en-US" dirty="0">
                <a:solidFill>
                  <a:schemeClr val="accent4"/>
                </a:solidFill>
              </a:rPr>
              <a:t>9000</a:t>
            </a:r>
            <a:r>
              <a:rPr lang="en-US" dirty="0">
                <a:solidFill>
                  <a:schemeClr val="bg1"/>
                </a:solidFill>
              </a:rPr>
              <a:t> </a:t>
            </a:r>
            <a:r>
              <a:rPr lang="en-US" b="1" dirty="0">
                <a:solidFill>
                  <a:schemeClr val="accent2"/>
                </a:solidFill>
              </a:rPr>
              <a:t>of Pods in namespace orange</a:t>
            </a:r>
            <a:r>
              <a:rPr lang="en-US" b="1" dirty="0">
                <a:solidFill>
                  <a:schemeClr val="bg1"/>
                </a:solidFill>
              </a:rPr>
              <a:t>.</a:t>
            </a:r>
          </a:p>
          <a:p>
            <a:endParaRPr lang="en-US" sz="1800" b="1" dirty="0">
              <a:solidFill>
                <a:schemeClr val="bg1"/>
              </a:solidFill>
            </a:endParaRPr>
          </a:p>
        </p:txBody>
      </p:sp>
      <p:sp>
        <p:nvSpPr>
          <p:cNvPr id="11" name="Rectangle 10">
            <a:extLst>
              <a:ext uri="{FF2B5EF4-FFF2-40B4-BE49-F238E27FC236}">
                <a16:creationId xmlns:a16="http://schemas.microsoft.com/office/drawing/2014/main" id="{FB635117-6FB0-C29F-0B43-152B53679BAF}"/>
              </a:ext>
            </a:extLst>
          </p:cNvPr>
          <p:cNvSpPr/>
          <p:nvPr/>
        </p:nvSpPr>
        <p:spPr>
          <a:xfrm>
            <a:off x="9218315" y="2004110"/>
            <a:ext cx="1561538" cy="93825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600" dirty="0"/>
              <a:t>orange-pod2</a:t>
            </a:r>
          </a:p>
          <a:p>
            <a:r>
              <a:rPr lang="en-US" sz="1600" dirty="0"/>
              <a:t>label:</a:t>
            </a:r>
          </a:p>
          <a:p>
            <a:r>
              <a:rPr lang="en-US" sz="1600" dirty="0"/>
              <a:t>app=orange</a:t>
            </a:r>
          </a:p>
          <a:p>
            <a:endParaRPr lang="en-US" sz="1600" dirty="0"/>
          </a:p>
        </p:txBody>
      </p:sp>
    </p:spTree>
    <p:extLst>
      <p:ext uri="{BB962C8B-B14F-4D97-AF65-F5344CB8AC3E}">
        <p14:creationId xmlns:p14="http://schemas.microsoft.com/office/powerpoint/2010/main" val="2217140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5000"/>
                                  </p:iterate>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p:stCondLst>
                              <p:cond delay="1250"/>
                            </p:stCondLst>
                            <p:childTnLst>
                              <p:par>
                                <p:cTn id="9" presetID="22" presetClass="entr" presetSubtype="8" fill="hold" nodeType="afterEffect">
                                  <p:stCondLst>
                                    <p:cond delay="0"/>
                                  </p:stCondLst>
                                  <p:iterate type="lt">
                                    <p:tmPct val="5000"/>
                                  </p:iterate>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wipe(left)">
                                      <p:cBhvr>
                                        <p:cTn id="11" dur="500"/>
                                        <p:tgtEl>
                                          <p:spTgt spid="10">
                                            <p:txEl>
                                              <p:pRg st="1" end="1"/>
                                            </p:txEl>
                                          </p:spTgt>
                                        </p:tgtEl>
                                      </p:cBhvr>
                                    </p:animEffect>
                                  </p:childTnLst>
                                </p:cTn>
                              </p:par>
                            </p:childTnLst>
                          </p:cTn>
                        </p:par>
                        <p:par>
                          <p:cTn id="12" fill="hold">
                            <p:stCondLst>
                              <p:cond delay="2175"/>
                            </p:stCondLst>
                            <p:childTnLst>
                              <p:par>
                                <p:cTn id="13" presetID="22" presetClass="entr" presetSubtype="8" fill="hold" nodeType="afterEffect">
                                  <p:stCondLst>
                                    <p:cond delay="0"/>
                                  </p:stCondLst>
                                  <p:iterate type="lt">
                                    <p:tmPct val="5000"/>
                                  </p:iterate>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wipe(left)">
                                      <p:cBhvr>
                                        <p:cTn id="15" dur="500"/>
                                        <p:tgtEl>
                                          <p:spTgt spid="10">
                                            <p:txEl>
                                              <p:pRg st="2" end="2"/>
                                            </p:txEl>
                                          </p:spTgt>
                                        </p:tgtEl>
                                      </p:cBhvr>
                                    </p:animEffect>
                                  </p:childTnLst>
                                </p:cTn>
                              </p:par>
                            </p:childTnLst>
                          </p:cTn>
                        </p:par>
                        <p:par>
                          <p:cTn id="16" fill="hold">
                            <p:stCondLst>
                              <p:cond delay="2875"/>
                            </p:stCondLst>
                            <p:childTnLst>
                              <p:par>
                                <p:cTn id="17" presetID="22" presetClass="entr" presetSubtype="8" fill="hold" nodeType="afterEffect">
                                  <p:stCondLst>
                                    <p:cond delay="0"/>
                                  </p:stCondLst>
                                  <p:iterate type="lt">
                                    <p:tmPct val="5000"/>
                                  </p:iterate>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wipe(left)">
                                      <p:cBhvr>
                                        <p:cTn id="19" dur="500"/>
                                        <p:tgtEl>
                                          <p:spTgt spid="10">
                                            <p:txEl>
                                              <p:pRg st="3" end="3"/>
                                            </p:txEl>
                                          </p:spTgt>
                                        </p:tgtEl>
                                      </p:cBhvr>
                                    </p:animEffect>
                                  </p:childTnLst>
                                </p:cTn>
                              </p:par>
                            </p:childTnLst>
                          </p:cTn>
                        </p:par>
                        <p:par>
                          <p:cTn id="20" fill="hold">
                            <p:stCondLst>
                              <p:cond delay="3675"/>
                            </p:stCondLst>
                            <p:childTnLst>
                              <p:par>
                                <p:cTn id="21" presetID="22" presetClass="entr" presetSubtype="8" fill="hold" nodeType="afterEffect">
                                  <p:stCondLst>
                                    <p:cond delay="0"/>
                                  </p:stCondLst>
                                  <p:iterate type="lt">
                                    <p:tmPct val="5000"/>
                                  </p:iterate>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wipe(left)">
                                      <p:cBhvr>
                                        <p:cTn id="23" dur="500"/>
                                        <p:tgtEl>
                                          <p:spTgt spid="10">
                                            <p:txEl>
                                              <p:pRg st="4" end="4"/>
                                            </p:txEl>
                                          </p:spTgt>
                                        </p:tgtEl>
                                      </p:cBhvr>
                                    </p:animEffect>
                                  </p:childTnLst>
                                </p:cTn>
                              </p:par>
                            </p:childTnLst>
                          </p:cTn>
                        </p:par>
                        <p:par>
                          <p:cTn id="24" fill="hold">
                            <p:stCondLst>
                              <p:cond delay="4550"/>
                            </p:stCondLst>
                            <p:childTnLst>
                              <p:par>
                                <p:cTn id="25" presetID="22" presetClass="entr" presetSubtype="8" fill="hold" nodeType="afterEffect">
                                  <p:stCondLst>
                                    <p:cond delay="0"/>
                                  </p:stCondLst>
                                  <p:iterate type="lt">
                                    <p:tmPct val="5000"/>
                                  </p:iterate>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wipe(left)">
                                      <p:cBhvr>
                                        <p:cTn id="27" dur="500"/>
                                        <p:tgtEl>
                                          <p:spTgt spid="10">
                                            <p:txEl>
                                              <p:pRg st="5" end="5"/>
                                            </p:txEl>
                                          </p:spTgt>
                                        </p:tgtEl>
                                      </p:cBhvr>
                                    </p:animEffect>
                                  </p:childTnLst>
                                </p:cTn>
                              </p:par>
                            </p:childTnLst>
                          </p:cTn>
                        </p:par>
                        <p:par>
                          <p:cTn id="28" fill="hold">
                            <p:stCondLst>
                              <p:cond delay="5150"/>
                            </p:stCondLst>
                            <p:childTnLst>
                              <p:par>
                                <p:cTn id="29" presetID="1"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5150"/>
                            </p:stCondLst>
                            <p:childTnLst>
                              <p:par>
                                <p:cTn id="32" presetID="1" presetClass="entr" presetSubtype="0" fill="hold" nodeType="afterEffect">
                                  <p:stCondLst>
                                    <p:cond delay="0"/>
                                  </p:stCondLst>
                                  <p:childTnLst>
                                    <p:set>
                                      <p:cBhvr>
                                        <p:cTn id="33"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iterate type="lt">
                                    <p:tmPct val="6000"/>
                                  </p:iterate>
                                  <p:childTnLst>
                                    <p:set>
                                      <p:cBhvr>
                                        <p:cTn id="37" dur="1" fill="hold">
                                          <p:stCondLst>
                                            <p:cond delay="0"/>
                                          </p:stCondLst>
                                        </p:cTn>
                                        <p:tgtEl>
                                          <p:spTgt spid="10">
                                            <p:txEl>
                                              <p:pRg st="6" end="6"/>
                                            </p:txEl>
                                          </p:spTgt>
                                        </p:tgtEl>
                                        <p:attrNameLst>
                                          <p:attrName>style.visibility</p:attrName>
                                        </p:attrNameLst>
                                      </p:cBhvr>
                                      <p:to>
                                        <p:strVal val="visible"/>
                                      </p:to>
                                    </p:set>
                                    <p:animEffect transition="in" filter="wipe(left)">
                                      <p:cBhvr>
                                        <p:cTn id="38" dur="500"/>
                                        <p:tgtEl>
                                          <p:spTgt spid="10">
                                            <p:txEl>
                                              <p:pRg st="6" end="6"/>
                                            </p:txEl>
                                          </p:spTgt>
                                        </p:tgtEl>
                                      </p:cBhvr>
                                    </p:animEffect>
                                  </p:childTnLst>
                                </p:cTn>
                              </p:par>
                            </p:childTnLst>
                          </p:cTn>
                        </p:par>
                        <p:par>
                          <p:cTn id="39" fill="hold">
                            <p:stCondLst>
                              <p:cond delay="830"/>
                            </p:stCondLst>
                            <p:childTnLst>
                              <p:par>
                                <p:cTn id="40" presetID="22" presetClass="entr" presetSubtype="8" fill="hold" nodeType="afterEffect">
                                  <p:stCondLst>
                                    <p:cond delay="0"/>
                                  </p:stCondLst>
                                  <p:iterate type="lt">
                                    <p:tmPct val="6000"/>
                                  </p:iterate>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wipe(left)">
                                      <p:cBhvr>
                                        <p:cTn id="42" dur="500"/>
                                        <p:tgtEl>
                                          <p:spTgt spid="10">
                                            <p:txEl>
                                              <p:pRg st="7" end="7"/>
                                            </p:txEl>
                                          </p:spTgt>
                                        </p:tgtEl>
                                      </p:cBhvr>
                                    </p:animEffect>
                                  </p:childTnLst>
                                </p:cTn>
                              </p:par>
                            </p:childTnLst>
                          </p:cTn>
                        </p:par>
                        <p:par>
                          <p:cTn id="43" fill="hold">
                            <p:stCondLst>
                              <p:cond delay="1660"/>
                            </p:stCondLst>
                            <p:childTnLst>
                              <p:par>
                                <p:cTn id="44" presetID="22" presetClass="entr" presetSubtype="8" fill="hold" nodeType="afterEffect">
                                  <p:stCondLst>
                                    <p:cond delay="0"/>
                                  </p:stCondLst>
                                  <p:iterate type="lt">
                                    <p:tmPct val="6000"/>
                                  </p:iterate>
                                  <p:childTnLst>
                                    <p:set>
                                      <p:cBhvr>
                                        <p:cTn id="45" dur="1" fill="hold">
                                          <p:stCondLst>
                                            <p:cond delay="0"/>
                                          </p:stCondLst>
                                        </p:cTn>
                                        <p:tgtEl>
                                          <p:spTgt spid="10">
                                            <p:txEl>
                                              <p:pRg st="8" end="8"/>
                                            </p:txEl>
                                          </p:spTgt>
                                        </p:tgtEl>
                                        <p:attrNameLst>
                                          <p:attrName>style.visibility</p:attrName>
                                        </p:attrNameLst>
                                      </p:cBhvr>
                                      <p:to>
                                        <p:strVal val="visible"/>
                                      </p:to>
                                    </p:set>
                                    <p:animEffect transition="in" filter="wipe(left)">
                                      <p:cBhvr>
                                        <p:cTn id="46" dur="500"/>
                                        <p:tgtEl>
                                          <p:spTgt spid="10">
                                            <p:txEl>
                                              <p:pRg st="8" end="8"/>
                                            </p:txEl>
                                          </p:spTgt>
                                        </p:tgtEl>
                                      </p:cBhvr>
                                    </p:animEffect>
                                  </p:childTnLst>
                                </p:cTn>
                              </p:par>
                            </p:childTnLst>
                          </p:cTn>
                        </p:par>
                        <p:par>
                          <p:cTn id="47" fill="hold">
                            <p:stCondLst>
                              <p:cond delay="2430"/>
                            </p:stCondLst>
                            <p:childTnLst>
                              <p:par>
                                <p:cTn id="48" presetID="1" presetClass="entr" presetSubtype="0" fill="hold" nodeType="afterEffect">
                                  <p:stCondLst>
                                    <p:cond delay="0"/>
                                  </p:stCondLst>
                                  <p:childTnLst>
                                    <p:set>
                                      <p:cBhvr>
                                        <p:cTn id="49"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iterate type="lt">
                                    <p:tmPct val="5000"/>
                                  </p:iterate>
                                  <p:childTnLst>
                                    <p:set>
                                      <p:cBhvr>
                                        <p:cTn id="53" dur="1" fill="hold">
                                          <p:stCondLst>
                                            <p:cond delay="0"/>
                                          </p:stCondLst>
                                        </p:cTn>
                                        <p:tgtEl>
                                          <p:spTgt spid="10">
                                            <p:txEl>
                                              <p:pRg st="9" end="9"/>
                                            </p:txEl>
                                          </p:spTgt>
                                        </p:tgtEl>
                                        <p:attrNameLst>
                                          <p:attrName>style.visibility</p:attrName>
                                        </p:attrNameLst>
                                      </p:cBhvr>
                                      <p:to>
                                        <p:strVal val="visible"/>
                                      </p:to>
                                    </p:set>
                                    <p:animEffect transition="in" filter="wipe(left)">
                                      <p:cBhvr>
                                        <p:cTn id="54" dur="500"/>
                                        <p:tgtEl>
                                          <p:spTgt spid="10">
                                            <p:txEl>
                                              <p:pRg st="9" end="9"/>
                                            </p:txEl>
                                          </p:spTgt>
                                        </p:tgtEl>
                                      </p:cBhvr>
                                    </p:animEffect>
                                  </p:childTnLst>
                                </p:cTn>
                              </p:par>
                            </p:childTnLst>
                          </p:cTn>
                        </p:par>
                        <p:par>
                          <p:cTn id="55" fill="hold">
                            <p:stCondLst>
                              <p:cond delay="775"/>
                            </p:stCondLst>
                            <p:childTnLst>
                              <p:par>
                                <p:cTn id="56" presetID="22" presetClass="entr" presetSubtype="8" fill="hold" nodeType="afterEffect">
                                  <p:stCondLst>
                                    <p:cond delay="0"/>
                                  </p:stCondLst>
                                  <p:iterate type="lt">
                                    <p:tmPct val="5000"/>
                                  </p:iterate>
                                  <p:childTnLst>
                                    <p:set>
                                      <p:cBhvr>
                                        <p:cTn id="57" dur="1" fill="hold">
                                          <p:stCondLst>
                                            <p:cond delay="0"/>
                                          </p:stCondLst>
                                        </p:cTn>
                                        <p:tgtEl>
                                          <p:spTgt spid="10">
                                            <p:txEl>
                                              <p:pRg st="10" end="10"/>
                                            </p:txEl>
                                          </p:spTgt>
                                        </p:tgtEl>
                                        <p:attrNameLst>
                                          <p:attrName>style.visibility</p:attrName>
                                        </p:attrNameLst>
                                      </p:cBhvr>
                                      <p:to>
                                        <p:strVal val="visible"/>
                                      </p:to>
                                    </p:set>
                                    <p:animEffect transition="in" filter="wipe(left)">
                                      <p:cBhvr>
                                        <p:cTn id="58" dur="500"/>
                                        <p:tgtEl>
                                          <p:spTgt spid="10">
                                            <p:txEl>
                                              <p:pRg st="10" end="1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iterate type="lt">
                                    <p:tmPct val="7000"/>
                                  </p:iterate>
                                  <p:childTnLst>
                                    <p:set>
                                      <p:cBhvr>
                                        <p:cTn id="62" dur="1" fill="hold">
                                          <p:stCondLst>
                                            <p:cond delay="0"/>
                                          </p:stCondLst>
                                        </p:cTn>
                                        <p:tgtEl>
                                          <p:spTgt spid="10">
                                            <p:txEl>
                                              <p:pRg st="11" end="11"/>
                                            </p:txEl>
                                          </p:spTgt>
                                        </p:tgtEl>
                                        <p:attrNameLst>
                                          <p:attrName>style.visibility</p:attrName>
                                        </p:attrNameLst>
                                      </p:cBhvr>
                                      <p:to>
                                        <p:strVal val="visible"/>
                                      </p:to>
                                    </p:set>
                                    <p:animEffect transition="in" filter="wipe(left)">
                                      <p:cBhvr>
                                        <p:cTn id="63" dur="500"/>
                                        <p:tgtEl>
                                          <p:spTgt spid="10">
                                            <p:txEl>
                                              <p:pRg st="11" end="11"/>
                                            </p:txEl>
                                          </p:spTgt>
                                        </p:tgtEl>
                                      </p:cBhvr>
                                    </p:animEffect>
                                  </p:childTnLst>
                                </p:cTn>
                              </p:par>
                            </p:childTnLst>
                          </p:cTn>
                        </p:par>
                        <p:par>
                          <p:cTn id="64" fill="hold">
                            <p:stCondLst>
                              <p:cond delay="745"/>
                            </p:stCondLst>
                            <p:childTnLst>
                              <p:par>
                                <p:cTn id="65" presetID="22" presetClass="entr" presetSubtype="8" fill="hold" nodeType="afterEffect">
                                  <p:stCondLst>
                                    <p:cond delay="0"/>
                                  </p:stCondLst>
                                  <p:iterate type="lt">
                                    <p:tmPct val="7000"/>
                                  </p:iterate>
                                  <p:childTnLst>
                                    <p:set>
                                      <p:cBhvr>
                                        <p:cTn id="66" dur="1" fill="hold">
                                          <p:stCondLst>
                                            <p:cond delay="0"/>
                                          </p:stCondLst>
                                        </p:cTn>
                                        <p:tgtEl>
                                          <p:spTgt spid="10">
                                            <p:txEl>
                                              <p:pRg st="12" end="12"/>
                                            </p:txEl>
                                          </p:spTgt>
                                        </p:tgtEl>
                                        <p:attrNameLst>
                                          <p:attrName>style.visibility</p:attrName>
                                        </p:attrNameLst>
                                      </p:cBhvr>
                                      <p:to>
                                        <p:strVal val="visible"/>
                                      </p:to>
                                    </p:set>
                                    <p:animEffect transition="in" filter="wipe(left)">
                                      <p:cBhvr>
                                        <p:cTn id="67" dur="500"/>
                                        <p:tgtEl>
                                          <p:spTgt spid="10">
                                            <p:txEl>
                                              <p:pRg st="12" end="12"/>
                                            </p:txEl>
                                          </p:spTgt>
                                        </p:tgtEl>
                                      </p:cBhvr>
                                    </p:animEffect>
                                  </p:childTnLst>
                                </p:cTn>
                              </p:par>
                            </p:childTnLst>
                          </p:cTn>
                        </p:par>
                        <p:par>
                          <p:cTn id="68" fill="hold">
                            <p:stCondLst>
                              <p:cond delay="1420"/>
                            </p:stCondLst>
                            <p:childTnLst>
                              <p:par>
                                <p:cTn id="69" presetID="22" presetClass="entr" presetSubtype="8" fill="hold" nodeType="afterEffect">
                                  <p:stCondLst>
                                    <p:cond delay="0"/>
                                  </p:stCondLst>
                                  <p:iterate type="lt">
                                    <p:tmPct val="7000"/>
                                  </p:iterate>
                                  <p:childTnLst>
                                    <p:set>
                                      <p:cBhvr>
                                        <p:cTn id="70" dur="1" fill="hold">
                                          <p:stCondLst>
                                            <p:cond delay="0"/>
                                          </p:stCondLst>
                                        </p:cTn>
                                        <p:tgtEl>
                                          <p:spTgt spid="10">
                                            <p:txEl>
                                              <p:pRg st="13" end="13"/>
                                            </p:txEl>
                                          </p:spTgt>
                                        </p:tgtEl>
                                        <p:attrNameLst>
                                          <p:attrName>style.visibility</p:attrName>
                                        </p:attrNameLst>
                                      </p:cBhvr>
                                      <p:to>
                                        <p:strVal val="visible"/>
                                      </p:to>
                                    </p:set>
                                    <p:animEffect transition="in" filter="wipe(left)">
                                      <p:cBhvr>
                                        <p:cTn id="71" dur="500"/>
                                        <p:tgtEl>
                                          <p:spTgt spid="10">
                                            <p:txEl>
                                              <p:pRg st="13" end="13"/>
                                            </p:txEl>
                                          </p:spTgt>
                                        </p:tgtEl>
                                      </p:cBhvr>
                                    </p:animEffect>
                                  </p:childTnLst>
                                </p:cTn>
                              </p:par>
                            </p:childTnLst>
                          </p:cTn>
                        </p:par>
                        <p:par>
                          <p:cTn id="72" fill="hold">
                            <p:stCondLst>
                              <p:cond delay="2550"/>
                            </p:stCondLst>
                            <p:childTnLst>
                              <p:par>
                                <p:cTn id="73" presetID="22" presetClass="entr" presetSubtype="8" fill="hold" nodeType="afterEffect">
                                  <p:stCondLst>
                                    <p:cond delay="0"/>
                                  </p:stCondLst>
                                  <p:iterate type="lt">
                                    <p:tmPct val="7000"/>
                                  </p:iterate>
                                  <p:childTnLst>
                                    <p:set>
                                      <p:cBhvr>
                                        <p:cTn id="74" dur="1" fill="hold">
                                          <p:stCondLst>
                                            <p:cond delay="0"/>
                                          </p:stCondLst>
                                        </p:cTn>
                                        <p:tgtEl>
                                          <p:spTgt spid="10">
                                            <p:txEl>
                                              <p:pRg st="14" end="14"/>
                                            </p:txEl>
                                          </p:spTgt>
                                        </p:tgtEl>
                                        <p:attrNameLst>
                                          <p:attrName>style.visibility</p:attrName>
                                        </p:attrNameLst>
                                      </p:cBhvr>
                                      <p:to>
                                        <p:strVal val="visible"/>
                                      </p:to>
                                    </p:set>
                                    <p:animEffect transition="in" filter="wipe(left)">
                                      <p:cBhvr>
                                        <p:cTn id="75" dur="500"/>
                                        <p:tgtEl>
                                          <p:spTgt spid="10">
                                            <p:txEl>
                                              <p:pRg st="14" end="14"/>
                                            </p:txEl>
                                          </p:spTgt>
                                        </p:tgtEl>
                                      </p:cBhvr>
                                    </p:animEffect>
                                  </p:childTnLst>
                                </p:cTn>
                              </p:par>
                            </p:childTnLst>
                          </p:cTn>
                        </p:par>
                        <p:par>
                          <p:cTn id="76" fill="hold">
                            <p:stCondLst>
                              <p:cond delay="3435"/>
                            </p:stCondLst>
                            <p:childTnLst>
                              <p:par>
                                <p:cTn id="77" presetID="22" presetClass="entr" presetSubtype="8" fill="hold" nodeType="afterEffect">
                                  <p:stCondLst>
                                    <p:cond delay="0"/>
                                  </p:stCondLst>
                                  <p:iterate type="lt">
                                    <p:tmPct val="7000"/>
                                  </p:iterate>
                                  <p:childTnLst>
                                    <p:set>
                                      <p:cBhvr>
                                        <p:cTn id="78" dur="1" fill="hold">
                                          <p:stCondLst>
                                            <p:cond delay="0"/>
                                          </p:stCondLst>
                                        </p:cTn>
                                        <p:tgtEl>
                                          <p:spTgt spid="10">
                                            <p:txEl>
                                              <p:pRg st="15" end="15"/>
                                            </p:txEl>
                                          </p:spTgt>
                                        </p:tgtEl>
                                        <p:attrNameLst>
                                          <p:attrName>style.visibility</p:attrName>
                                        </p:attrNameLst>
                                      </p:cBhvr>
                                      <p:to>
                                        <p:strVal val="visible"/>
                                      </p:to>
                                    </p:set>
                                    <p:animEffect transition="in" filter="wipe(left)">
                                      <p:cBhvr>
                                        <p:cTn id="79" dur="500"/>
                                        <p:tgtEl>
                                          <p:spTgt spid="10">
                                            <p:txEl>
                                              <p:pRg st="15" end="15"/>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15"/>
                                        </p:tgtEl>
                                        <p:attrNameLst>
                                          <p:attrName>style.visibility</p:attrName>
                                        </p:attrNameLst>
                                      </p:cBhvr>
                                      <p:to>
                                        <p:strVal val="visible"/>
                                      </p:to>
                                    </p:set>
                                    <p:anim calcmode="lin" valueType="num">
                                      <p:cBhvr additive="base">
                                        <p:cTn id="84" dur="500" fill="hold"/>
                                        <p:tgtEl>
                                          <p:spTgt spid="15"/>
                                        </p:tgtEl>
                                        <p:attrNameLst>
                                          <p:attrName>ppt_x</p:attrName>
                                        </p:attrNameLst>
                                      </p:cBhvr>
                                      <p:tavLst>
                                        <p:tav tm="0">
                                          <p:val>
                                            <p:strVal val="#ppt_x"/>
                                          </p:val>
                                        </p:tav>
                                        <p:tav tm="100000">
                                          <p:val>
                                            <p:strVal val="#ppt_x"/>
                                          </p:val>
                                        </p:tav>
                                      </p:tavLst>
                                    </p:anim>
                                    <p:anim calcmode="lin" valueType="num">
                                      <p:cBhvr additive="base">
                                        <p:cTn id="8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0">
                                            <p:txEl>
                                              <p:pRg st="16" end="16"/>
                                            </p:txEl>
                                          </p:spTgt>
                                        </p:tgtEl>
                                        <p:attrNameLst>
                                          <p:attrName>style.visibility</p:attrName>
                                        </p:attrNameLst>
                                      </p:cBhvr>
                                      <p:to>
                                        <p:strVal val="visible"/>
                                      </p:to>
                                    </p:set>
                                    <p:animEffect transition="in" filter="wipe(left)">
                                      <p:cBhvr>
                                        <p:cTn id="90" dur="500"/>
                                        <p:tgtEl>
                                          <p:spTgt spid="10">
                                            <p:txEl>
                                              <p:pRg st="16" end="16"/>
                                            </p:txEl>
                                          </p:spTgt>
                                        </p:tgtEl>
                                      </p:cBhvr>
                                    </p:animEffect>
                                  </p:childTnLst>
                                </p:cTn>
                              </p:par>
                            </p:childTnLst>
                          </p:cTn>
                        </p:par>
                        <p:par>
                          <p:cTn id="91" fill="hold">
                            <p:stCondLst>
                              <p:cond delay="500"/>
                            </p:stCondLst>
                            <p:childTnLst>
                              <p:par>
                                <p:cTn id="92" presetID="22" presetClass="entr" presetSubtype="8" fill="hold" nodeType="afterEffect">
                                  <p:stCondLst>
                                    <p:cond delay="0"/>
                                  </p:stCondLst>
                                  <p:childTnLst>
                                    <p:set>
                                      <p:cBhvr>
                                        <p:cTn id="93" dur="1" fill="hold">
                                          <p:stCondLst>
                                            <p:cond delay="0"/>
                                          </p:stCondLst>
                                        </p:cTn>
                                        <p:tgtEl>
                                          <p:spTgt spid="10">
                                            <p:txEl>
                                              <p:pRg st="17" end="17"/>
                                            </p:txEl>
                                          </p:spTgt>
                                        </p:tgtEl>
                                        <p:attrNameLst>
                                          <p:attrName>style.visibility</p:attrName>
                                        </p:attrNameLst>
                                      </p:cBhvr>
                                      <p:to>
                                        <p:strVal val="visible"/>
                                      </p:to>
                                    </p:set>
                                    <p:animEffect transition="in" filter="wipe(left)">
                                      <p:cBhvr>
                                        <p:cTn id="94" dur="500"/>
                                        <p:tgtEl>
                                          <p:spTgt spid="10">
                                            <p:txEl>
                                              <p:pRg st="17" end="17"/>
                                            </p:txEl>
                                          </p:spTgt>
                                        </p:tgtEl>
                                      </p:cBhvr>
                                    </p:animEffect>
                                  </p:childTnLst>
                                </p:cTn>
                              </p:par>
                            </p:childTnLst>
                          </p:cTn>
                        </p:par>
                        <p:par>
                          <p:cTn id="95" fill="hold">
                            <p:stCondLst>
                              <p:cond delay="1000"/>
                            </p:stCondLst>
                            <p:childTnLst>
                              <p:par>
                                <p:cTn id="96" presetID="22" presetClass="entr" presetSubtype="8" fill="hold" nodeType="afterEffect">
                                  <p:stCondLst>
                                    <p:cond delay="0"/>
                                  </p:stCondLst>
                                  <p:childTnLst>
                                    <p:set>
                                      <p:cBhvr>
                                        <p:cTn id="97" dur="1" fill="hold">
                                          <p:stCondLst>
                                            <p:cond delay="0"/>
                                          </p:stCondLst>
                                        </p:cTn>
                                        <p:tgtEl>
                                          <p:spTgt spid="10">
                                            <p:txEl>
                                              <p:pRg st="18" end="18"/>
                                            </p:txEl>
                                          </p:spTgt>
                                        </p:tgtEl>
                                        <p:attrNameLst>
                                          <p:attrName>style.visibility</p:attrName>
                                        </p:attrNameLst>
                                      </p:cBhvr>
                                      <p:to>
                                        <p:strVal val="visible"/>
                                      </p:to>
                                    </p:set>
                                    <p:animEffect transition="in" filter="wipe(left)">
                                      <p:cBhvr>
                                        <p:cTn id="98" dur="500"/>
                                        <p:tgtEl>
                                          <p:spTgt spid="10">
                                            <p:txEl>
                                              <p:pRg st="18" end="18"/>
                                            </p:txEl>
                                          </p:spTgt>
                                        </p:tgtEl>
                                      </p:cBhvr>
                                    </p:animEffect>
                                  </p:childTnLst>
                                </p:cTn>
                              </p:par>
                              <p:par>
                                <p:cTn id="99" presetID="47" presetClass="entr" presetSubtype="0" fill="hold" grpId="0" nodeType="with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1000"/>
                                        <p:tgtEl>
                                          <p:spTgt spid="11"/>
                                        </p:tgtEl>
                                      </p:cBhvr>
                                    </p:animEffect>
                                    <p:anim calcmode="lin" valueType="num">
                                      <p:cBhvr>
                                        <p:cTn id="102" dur="1000" fill="hold"/>
                                        <p:tgtEl>
                                          <p:spTgt spid="11"/>
                                        </p:tgtEl>
                                        <p:attrNameLst>
                                          <p:attrName>ppt_x</p:attrName>
                                        </p:attrNameLst>
                                      </p:cBhvr>
                                      <p:tavLst>
                                        <p:tav tm="0">
                                          <p:val>
                                            <p:strVal val="#ppt_x"/>
                                          </p:val>
                                        </p:tav>
                                        <p:tav tm="100000">
                                          <p:val>
                                            <p:strVal val="#ppt_x"/>
                                          </p:val>
                                        </p:tav>
                                      </p:tavLst>
                                    </p:anim>
                                    <p:anim calcmode="lin" valueType="num">
                                      <p:cBhvr>
                                        <p:cTn id="10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A21166-D9D8-A6A3-DA9A-0FE65562D5EB}"/>
              </a:ext>
            </a:extLst>
          </p:cNvPr>
          <p:cNvSpPr txBox="1"/>
          <p:nvPr/>
        </p:nvSpPr>
        <p:spPr>
          <a:xfrm>
            <a:off x="120074" y="420408"/>
            <a:ext cx="11979562" cy="5262979"/>
          </a:xfrm>
          <a:prstGeom prst="rect">
            <a:avLst/>
          </a:prstGeom>
          <a:noFill/>
        </p:spPr>
        <p:txBody>
          <a:bodyPr wrap="square">
            <a:spAutoFit/>
          </a:bodyPr>
          <a:lstStyle/>
          <a:p>
            <a:pPr marL="342900" indent="-342900">
              <a:buFont typeface="Wingdings" panose="05000000000000000000" pitchFamily="2" charset="2"/>
              <a:buChar char="v"/>
            </a:pPr>
            <a:r>
              <a:rPr lang="en-US" sz="2400" dirty="0">
                <a:solidFill>
                  <a:schemeClr val="bg1"/>
                </a:solidFill>
              </a:rPr>
              <a:t>If you want to control traffic at IP or port level, then you may consider using Kubernetes </a:t>
            </a:r>
            <a:r>
              <a:rPr lang="en-US" sz="2400" b="1" dirty="0">
                <a:solidFill>
                  <a:schemeClr val="accent2"/>
                </a:solidFill>
              </a:rPr>
              <a:t>NetworkPolicy</a:t>
            </a:r>
            <a:r>
              <a:rPr lang="en-US" sz="2400" dirty="0">
                <a:solidFill>
                  <a:schemeClr val="bg1"/>
                </a:solidFill>
              </a:rPr>
              <a:t>. </a:t>
            </a:r>
          </a:p>
          <a:p>
            <a:pPr marL="342900" indent="-342900">
              <a:buFont typeface="Wingdings" panose="05000000000000000000" pitchFamily="2" charset="2"/>
              <a:buChar char="v"/>
            </a:pPr>
            <a:endParaRPr lang="en-US" sz="2400" dirty="0">
              <a:solidFill>
                <a:schemeClr val="bg1"/>
              </a:solidFill>
            </a:endParaRPr>
          </a:p>
          <a:p>
            <a:pPr marL="342900" indent="-342900">
              <a:buFont typeface="Wingdings" panose="05000000000000000000" pitchFamily="2" charset="2"/>
              <a:buChar char="v"/>
            </a:pPr>
            <a:r>
              <a:rPr lang="en-US" sz="2400" dirty="0" err="1">
                <a:solidFill>
                  <a:schemeClr val="bg1"/>
                </a:solidFill>
              </a:rPr>
              <a:t>NetworkPolicies</a:t>
            </a:r>
            <a:r>
              <a:rPr lang="en-US" sz="2400" dirty="0">
                <a:solidFill>
                  <a:schemeClr val="bg1"/>
                </a:solidFill>
              </a:rPr>
              <a:t> are an application-centric construct which allow you to specify how a pod is allowed to communicate with various network "</a:t>
            </a:r>
            <a:r>
              <a:rPr lang="en-US" sz="2400" b="1" dirty="0">
                <a:solidFill>
                  <a:schemeClr val="accent2"/>
                </a:solidFill>
              </a:rPr>
              <a:t>entities</a:t>
            </a:r>
            <a:r>
              <a:rPr lang="en-US" sz="2400" dirty="0">
                <a:solidFill>
                  <a:schemeClr val="bg1"/>
                </a:solidFill>
              </a:rPr>
              <a:t>".</a:t>
            </a:r>
          </a:p>
          <a:p>
            <a:pPr marL="342900" indent="-342900">
              <a:buFont typeface="Wingdings" panose="05000000000000000000" pitchFamily="2" charset="2"/>
              <a:buChar char="v"/>
            </a:pPr>
            <a:endParaRPr lang="en-US" sz="2400" dirty="0">
              <a:solidFill>
                <a:schemeClr val="bg1"/>
              </a:solidFill>
            </a:endParaRPr>
          </a:p>
          <a:p>
            <a:pPr marL="342900" indent="-342900">
              <a:buFont typeface="Wingdings" panose="05000000000000000000" pitchFamily="2" charset="2"/>
              <a:buChar char="v"/>
            </a:pPr>
            <a:r>
              <a:rPr lang="en-US" sz="2400" dirty="0">
                <a:solidFill>
                  <a:schemeClr val="bg1"/>
                </a:solidFill>
              </a:rPr>
              <a:t>Here entities means, endpoints or services. </a:t>
            </a:r>
          </a:p>
          <a:p>
            <a:endParaRPr lang="en-US" sz="2400" dirty="0">
              <a:solidFill>
                <a:schemeClr val="bg1"/>
              </a:solidFill>
            </a:endParaRPr>
          </a:p>
          <a:p>
            <a:r>
              <a:rPr lang="en-US" sz="2400" u="sng" dirty="0">
                <a:solidFill>
                  <a:schemeClr val="bg1"/>
                </a:solidFill>
              </a:rPr>
              <a:t>NetworkPolicy applies on 3 things:-</a:t>
            </a:r>
          </a:p>
          <a:p>
            <a:endParaRPr lang="en-US" sz="2400" dirty="0">
              <a:solidFill>
                <a:schemeClr val="bg1"/>
              </a:solidFill>
            </a:endParaRPr>
          </a:p>
          <a:p>
            <a:pPr marL="800100" lvl="1" indent="-342900">
              <a:buFont typeface="Wingdings" panose="05000000000000000000" pitchFamily="2" charset="2"/>
              <a:buChar char="Ø"/>
            </a:pPr>
            <a:r>
              <a:rPr lang="en-US" sz="2400" b="1" dirty="0">
                <a:solidFill>
                  <a:schemeClr val="accent2"/>
                </a:solidFill>
              </a:rPr>
              <a:t>IP block</a:t>
            </a:r>
            <a:r>
              <a:rPr lang="en-US" sz="2400" dirty="0">
                <a:solidFill>
                  <a:schemeClr val="bg1"/>
                </a:solidFill>
              </a:rPr>
              <a:t>:  Creates ingress/egress based on IP blocks (CIDR).</a:t>
            </a:r>
          </a:p>
          <a:p>
            <a:pPr marL="800100" lvl="1" indent="-342900">
              <a:buFont typeface="Wingdings" panose="05000000000000000000" pitchFamily="2" charset="2"/>
              <a:buChar char="Ø"/>
            </a:pPr>
            <a:r>
              <a:rPr lang="en-US" sz="2400" b="1" dirty="0">
                <a:solidFill>
                  <a:schemeClr val="accent2"/>
                </a:solidFill>
              </a:rPr>
              <a:t>Pods</a:t>
            </a:r>
            <a:r>
              <a:rPr lang="en-US" sz="2400" dirty="0">
                <a:solidFill>
                  <a:schemeClr val="bg1"/>
                </a:solidFill>
              </a:rPr>
              <a:t>: (podSelector) </a:t>
            </a:r>
            <a:r>
              <a:rPr lang="en-US" sz="2400" dirty="0">
                <a:solidFill>
                  <a:schemeClr val="bg1"/>
                </a:solidFill>
                <a:sym typeface="Wingdings" panose="05000000000000000000" pitchFamily="2" charset="2"/>
              </a:rPr>
              <a:t> </a:t>
            </a:r>
            <a:r>
              <a:rPr lang="en-US" sz="2400" dirty="0">
                <a:solidFill>
                  <a:schemeClr val="bg1"/>
                </a:solidFill>
              </a:rPr>
              <a:t>egress/ingress rules based on Pods labels and selectors.</a:t>
            </a:r>
          </a:p>
          <a:p>
            <a:pPr marL="800100" lvl="1" indent="-342900">
              <a:buFont typeface="Wingdings" panose="05000000000000000000" pitchFamily="2" charset="2"/>
              <a:buChar char="Ø"/>
            </a:pPr>
            <a:r>
              <a:rPr lang="en-US" sz="2400" b="1" dirty="0">
                <a:solidFill>
                  <a:schemeClr val="accent2"/>
                </a:solidFill>
              </a:rPr>
              <a:t>Namespaces</a:t>
            </a:r>
            <a:r>
              <a:rPr lang="en-US" sz="2400" dirty="0">
                <a:solidFill>
                  <a:schemeClr val="bg1"/>
                </a:solidFill>
              </a:rPr>
              <a:t>:  (namespaceSelector) to grant access to specific namespace.</a:t>
            </a:r>
          </a:p>
          <a:p>
            <a:pPr marL="342900" indent="-342900">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3941330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left)">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left)">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9" end="9"/>
                                            </p:txEl>
                                          </p:spTgt>
                                        </p:tgtEl>
                                        <p:attrNameLst>
                                          <p:attrName>style.visibility</p:attrName>
                                        </p:attrNameLst>
                                      </p:cBhvr>
                                      <p:to>
                                        <p:strVal val="visible"/>
                                      </p:to>
                                    </p:set>
                                    <p:animEffect transition="in" filter="wipe(left)">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wipe(left)">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15C3E1-DCD4-3E09-0E12-16E8E25F4712}"/>
              </a:ext>
            </a:extLst>
          </p:cNvPr>
          <p:cNvSpPr txBox="1"/>
          <p:nvPr/>
        </p:nvSpPr>
        <p:spPr>
          <a:xfrm>
            <a:off x="0" y="243531"/>
            <a:ext cx="11978640" cy="2308324"/>
          </a:xfrm>
          <a:prstGeom prst="rect">
            <a:avLst/>
          </a:prstGeom>
          <a:noFill/>
        </p:spPr>
        <p:txBody>
          <a:bodyPr wrap="square">
            <a:spAutoFit/>
          </a:bodyPr>
          <a:lstStyle/>
          <a:p>
            <a:pPr marL="342900" indent="-342900">
              <a:buFont typeface="Wingdings" panose="05000000000000000000" pitchFamily="2" charset="2"/>
              <a:buChar char="v"/>
            </a:pPr>
            <a:r>
              <a:rPr lang="en-US" sz="2400" dirty="0" err="1">
                <a:solidFill>
                  <a:schemeClr val="bg1"/>
                </a:solidFill>
              </a:rPr>
              <a:t>NetworkPolicies</a:t>
            </a:r>
            <a:r>
              <a:rPr lang="en-US" sz="2400" dirty="0">
                <a:solidFill>
                  <a:schemeClr val="bg1"/>
                </a:solidFill>
              </a:rPr>
              <a:t> are implemented by the network plugin. </a:t>
            </a:r>
          </a:p>
          <a:p>
            <a:pPr marL="342900" indent="-342900">
              <a:buFont typeface="Wingdings" panose="05000000000000000000" pitchFamily="2" charset="2"/>
              <a:buChar char="v"/>
            </a:pPr>
            <a:endParaRPr lang="en-US" sz="2400" dirty="0">
              <a:solidFill>
                <a:schemeClr val="bg1"/>
              </a:solidFill>
            </a:endParaRPr>
          </a:p>
          <a:p>
            <a:pPr marL="342900" indent="-342900">
              <a:buFont typeface="Wingdings" panose="05000000000000000000" pitchFamily="2" charset="2"/>
              <a:buChar char="v"/>
            </a:pPr>
            <a:r>
              <a:rPr lang="en-US" sz="2400" dirty="0">
                <a:solidFill>
                  <a:schemeClr val="bg1"/>
                </a:solidFill>
              </a:rPr>
              <a:t>CNI plugins are generally not installed by default on Kubernetes. </a:t>
            </a:r>
          </a:p>
          <a:p>
            <a:pPr marL="342900" indent="-342900">
              <a:buFont typeface="Wingdings" panose="05000000000000000000" pitchFamily="2" charset="2"/>
              <a:buChar char="v"/>
            </a:pPr>
            <a:endParaRPr lang="en-US" sz="2400" dirty="0">
              <a:solidFill>
                <a:schemeClr val="bg1"/>
              </a:solidFill>
            </a:endParaRPr>
          </a:p>
          <a:p>
            <a:pPr marL="342900" indent="-342900">
              <a:buFont typeface="Wingdings" panose="05000000000000000000" pitchFamily="2" charset="2"/>
              <a:buChar char="v"/>
            </a:pPr>
            <a:r>
              <a:rPr lang="en-US" sz="2400" dirty="0">
                <a:solidFill>
                  <a:schemeClr val="bg1"/>
                </a:solidFill>
              </a:rPr>
              <a:t>Creating a NetworkPolicy resource without a controller has no benefits. </a:t>
            </a:r>
          </a:p>
          <a:p>
            <a:endParaRPr lang="en-US" sz="2400" dirty="0">
              <a:solidFill>
                <a:schemeClr val="bg1"/>
              </a:solidFill>
            </a:endParaRPr>
          </a:p>
        </p:txBody>
      </p:sp>
    </p:spTree>
    <p:extLst>
      <p:ext uri="{BB962C8B-B14F-4D97-AF65-F5344CB8AC3E}">
        <p14:creationId xmlns:p14="http://schemas.microsoft.com/office/powerpoint/2010/main" val="321890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02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None/>
              </a:pPr>
              <a:r>
                <a:rPr lang="en-US" sz="5400" dirty="0"/>
                <a:t>Understanding the CNI</a:t>
              </a:r>
            </a:p>
            <a:p>
              <a:pPr marL="0" indent="0">
                <a:spcBef>
                  <a:spcPts val="0"/>
                </a:spcBef>
                <a:spcAft>
                  <a:spcPts val="2100"/>
                </a:spcAft>
                <a:buFont typeface="Arial" panose="020B0604020202020204" pitchFamily="34" charset="0"/>
                <a:buNone/>
              </a:pPr>
              <a:endParaRPr lang="en-US" sz="5400" dirty="0"/>
            </a:p>
          </p:txBody>
        </p:sp>
      </p:grpSp>
    </p:spTree>
    <p:extLst>
      <p:ext uri="{BB962C8B-B14F-4D97-AF65-F5344CB8AC3E}">
        <p14:creationId xmlns:p14="http://schemas.microsoft.com/office/powerpoint/2010/main" val="313805084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15C3E1-DCD4-3E09-0E12-16E8E25F4712}"/>
              </a:ext>
            </a:extLst>
          </p:cNvPr>
          <p:cNvSpPr txBox="1"/>
          <p:nvPr/>
        </p:nvSpPr>
        <p:spPr>
          <a:xfrm>
            <a:off x="0" y="243531"/>
            <a:ext cx="11978640" cy="5262979"/>
          </a:xfrm>
          <a:prstGeom prst="rect">
            <a:avLst/>
          </a:prstGeom>
          <a:noFill/>
        </p:spPr>
        <p:txBody>
          <a:bodyPr wrap="square">
            <a:spAutoFit/>
          </a:bodyPr>
          <a:lstStyle/>
          <a:p>
            <a:r>
              <a:rPr lang="en-US" sz="2400" dirty="0">
                <a:solidFill>
                  <a:schemeClr val="bg1"/>
                </a:solidFill>
              </a:rPr>
              <a:t>		</a:t>
            </a:r>
            <a:r>
              <a:rPr lang="en-US" sz="2400" b="1" u="sng" dirty="0">
                <a:solidFill>
                  <a:schemeClr val="bg1"/>
                </a:solidFill>
              </a:rPr>
              <a:t>Understanding the CNI</a:t>
            </a:r>
          </a:p>
          <a:p>
            <a:pPr marL="342900" indent="-342900">
              <a:buFont typeface="Wingdings" panose="05000000000000000000" pitchFamily="2" charset="2"/>
              <a:buChar char="v"/>
            </a:pPr>
            <a:endParaRPr lang="en-US" sz="2400" dirty="0">
              <a:solidFill>
                <a:schemeClr val="bg1"/>
              </a:solidFill>
            </a:endParaRPr>
          </a:p>
          <a:p>
            <a:pPr marL="342900" indent="-342900">
              <a:buFont typeface="Wingdings" panose="05000000000000000000" pitchFamily="2" charset="2"/>
              <a:buChar char="v"/>
            </a:pPr>
            <a:r>
              <a:rPr lang="en-US" sz="2400" dirty="0">
                <a:solidFill>
                  <a:schemeClr val="bg1"/>
                </a:solidFill>
              </a:rPr>
              <a:t>The Container Network Interface (CNI) is the common interface used for networking when starting </a:t>
            </a:r>
            <a:r>
              <a:rPr lang="en-US" sz="2400" dirty="0" err="1">
                <a:solidFill>
                  <a:schemeClr val="bg1"/>
                </a:solidFill>
              </a:rPr>
              <a:t>kubelet</a:t>
            </a:r>
            <a:r>
              <a:rPr lang="en-US" sz="2400" dirty="0">
                <a:solidFill>
                  <a:schemeClr val="bg1"/>
                </a:solidFill>
              </a:rPr>
              <a:t> on a workernode.</a:t>
            </a:r>
          </a:p>
          <a:p>
            <a:pPr marL="342900" indent="-342900">
              <a:buFont typeface="Wingdings" panose="05000000000000000000" pitchFamily="2" charset="2"/>
              <a:buChar char="v"/>
            </a:pPr>
            <a:endParaRPr lang="en-US" sz="2400" dirty="0">
              <a:solidFill>
                <a:schemeClr val="bg1"/>
              </a:solidFill>
            </a:endParaRPr>
          </a:p>
          <a:p>
            <a:pPr marL="342900" indent="-342900">
              <a:buFont typeface="Wingdings" panose="05000000000000000000" pitchFamily="2" charset="2"/>
              <a:buChar char="v"/>
            </a:pPr>
            <a:r>
              <a:rPr lang="en-US" sz="2400" dirty="0">
                <a:solidFill>
                  <a:schemeClr val="bg1"/>
                </a:solidFill>
              </a:rPr>
              <a:t>The CNI doesn't take care of networking, that is done by the network plugin.</a:t>
            </a:r>
          </a:p>
          <a:p>
            <a:pPr marL="342900" indent="-342900">
              <a:buFont typeface="Wingdings" panose="05000000000000000000" pitchFamily="2" charset="2"/>
              <a:buChar char="v"/>
            </a:pPr>
            <a:endParaRPr lang="en-US" sz="2400" dirty="0">
              <a:solidFill>
                <a:schemeClr val="bg1"/>
              </a:solidFill>
            </a:endParaRPr>
          </a:p>
          <a:p>
            <a:pPr marL="342900" indent="-342900">
              <a:buFont typeface="Wingdings" panose="05000000000000000000" pitchFamily="2" charset="2"/>
              <a:buChar char="v"/>
            </a:pPr>
            <a:r>
              <a:rPr lang="en-US" sz="2400" dirty="0">
                <a:solidFill>
                  <a:schemeClr val="bg1"/>
                </a:solidFill>
              </a:rPr>
              <a:t>CNI ensures the pluggable nature of networking and makes it easy to select between different network plugins provided by the ecosystems.</a:t>
            </a:r>
          </a:p>
          <a:p>
            <a:pPr marL="342900" indent="-342900">
              <a:buFont typeface="Wingdings" panose="05000000000000000000" pitchFamily="2" charset="2"/>
              <a:buChar char="v"/>
            </a:pPr>
            <a:endParaRPr lang="en-US" sz="2400" dirty="0">
              <a:solidFill>
                <a:schemeClr val="bg1"/>
              </a:solidFill>
            </a:endParaRPr>
          </a:p>
          <a:p>
            <a:pPr marL="342900" indent="-342900">
              <a:buFont typeface="Wingdings" panose="05000000000000000000" pitchFamily="2" charset="2"/>
              <a:buChar char="v"/>
            </a:pPr>
            <a:r>
              <a:rPr lang="en-US" sz="2400" dirty="0">
                <a:solidFill>
                  <a:schemeClr val="bg1"/>
                </a:solidFill>
              </a:rPr>
              <a:t>Default directory for some plugins are “/</a:t>
            </a:r>
            <a:r>
              <a:rPr lang="en-US" sz="2400" dirty="0" err="1">
                <a:solidFill>
                  <a:schemeClr val="bg1"/>
                </a:solidFill>
              </a:rPr>
              <a:t>etc</a:t>
            </a:r>
            <a:r>
              <a:rPr lang="en-US" sz="2400" dirty="0">
                <a:solidFill>
                  <a:schemeClr val="bg1"/>
                </a:solidFill>
              </a:rPr>
              <a:t>/</a:t>
            </a:r>
            <a:r>
              <a:rPr lang="en-US" sz="2400" dirty="0" err="1">
                <a:solidFill>
                  <a:schemeClr val="bg1"/>
                </a:solidFill>
              </a:rPr>
              <a:t>cni</a:t>
            </a:r>
            <a:r>
              <a:rPr lang="en-US" sz="2400" dirty="0">
                <a:solidFill>
                  <a:schemeClr val="bg1"/>
                </a:solidFill>
              </a:rPr>
              <a:t>/</a:t>
            </a:r>
            <a:r>
              <a:rPr lang="en-US" sz="2400" dirty="0" err="1">
                <a:solidFill>
                  <a:schemeClr val="bg1"/>
                </a:solidFill>
              </a:rPr>
              <a:t>net.d</a:t>
            </a:r>
            <a:r>
              <a:rPr lang="en-US" sz="2400" dirty="0">
                <a:solidFill>
                  <a:schemeClr val="bg1"/>
                </a:solidFill>
              </a:rPr>
              <a:t>” , but other plugins may have different plugins. </a:t>
            </a:r>
          </a:p>
          <a:p>
            <a:pPr marL="342900" indent="-342900">
              <a:buFont typeface="Wingdings" panose="05000000000000000000" pitchFamily="2" charset="2"/>
              <a:buChar char="v"/>
            </a:pPr>
            <a:endParaRPr lang="en-US" sz="2400" dirty="0">
              <a:solidFill>
                <a:schemeClr val="bg1"/>
              </a:solidFill>
            </a:endParaRPr>
          </a:p>
          <a:p>
            <a:pPr marL="342900" indent="-342900">
              <a:buFont typeface="Wingdings" panose="05000000000000000000" pitchFamily="2" charset="2"/>
              <a:buChar char="v"/>
            </a:pPr>
            <a:r>
              <a:rPr lang="en-US" sz="2400" dirty="0">
                <a:solidFill>
                  <a:schemeClr val="bg1"/>
                </a:solidFill>
              </a:rPr>
              <a:t>https://github.com/containernetworking/cni</a:t>
            </a:r>
          </a:p>
        </p:txBody>
      </p:sp>
      <p:sp>
        <p:nvSpPr>
          <p:cNvPr id="2" name="Rectangle 1">
            <a:extLst>
              <a:ext uri="{FF2B5EF4-FFF2-40B4-BE49-F238E27FC236}">
                <a16:creationId xmlns:a16="http://schemas.microsoft.com/office/drawing/2014/main" id="{CB50426F-4AD0-EF7A-D9BF-03D10F3B9F44}"/>
              </a:ext>
            </a:extLst>
          </p:cNvPr>
          <p:cNvSpPr/>
          <p:nvPr/>
        </p:nvSpPr>
        <p:spPr>
          <a:xfrm>
            <a:off x="3639312" y="4498848"/>
            <a:ext cx="6876288" cy="18196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latin typeface="Courier New" panose="02070309020205020404" pitchFamily="49" charset="0"/>
                <a:cs typeface="Courier New" panose="02070309020205020404" pitchFamily="49" charset="0"/>
              </a:rPr>
              <a:t>[root@master1 ~]# </a:t>
            </a:r>
            <a:r>
              <a:rPr lang="en-US" b="1" dirty="0">
                <a:solidFill>
                  <a:schemeClr val="accent1"/>
                </a:solidFill>
                <a:latin typeface="Courier New" panose="02070309020205020404" pitchFamily="49" charset="0"/>
                <a:cs typeface="Courier New" panose="02070309020205020404" pitchFamily="49" charset="0"/>
              </a:rPr>
              <a:t>cd /</a:t>
            </a:r>
            <a:r>
              <a:rPr lang="en-US" b="1" dirty="0" err="1">
                <a:solidFill>
                  <a:schemeClr val="accent1"/>
                </a:solidFill>
                <a:latin typeface="Courier New" panose="02070309020205020404" pitchFamily="49" charset="0"/>
                <a:cs typeface="Courier New" panose="02070309020205020404" pitchFamily="49" charset="0"/>
              </a:rPr>
              <a:t>etc</a:t>
            </a:r>
            <a:r>
              <a:rPr lang="en-US" b="1" dirty="0">
                <a:solidFill>
                  <a:schemeClr val="accent1"/>
                </a:solidFill>
                <a:latin typeface="Courier New" panose="02070309020205020404" pitchFamily="49" charset="0"/>
                <a:cs typeface="Courier New" panose="02070309020205020404" pitchFamily="49" charset="0"/>
              </a:rPr>
              <a:t>/</a:t>
            </a:r>
            <a:r>
              <a:rPr lang="en-US" b="1" dirty="0" err="1">
                <a:solidFill>
                  <a:schemeClr val="accent1"/>
                </a:solidFill>
                <a:latin typeface="Courier New" panose="02070309020205020404" pitchFamily="49" charset="0"/>
                <a:cs typeface="Courier New" panose="02070309020205020404" pitchFamily="49" charset="0"/>
              </a:rPr>
              <a:t>cni</a:t>
            </a:r>
            <a:r>
              <a:rPr lang="en-US" b="1" dirty="0">
                <a:solidFill>
                  <a:schemeClr val="accent1"/>
                </a:solidFill>
                <a:latin typeface="Courier New" panose="02070309020205020404" pitchFamily="49" charset="0"/>
                <a:cs typeface="Courier New" panose="02070309020205020404" pitchFamily="49" charset="0"/>
              </a:rPr>
              <a:t>/</a:t>
            </a:r>
            <a:r>
              <a:rPr lang="en-US" b="1" dirty="0" err="1">
                <a:solidFill>
                  <a:schemeClr val="accent1"/>
                </a:solidFill>
                <a:latin typeface="Courier New" panose="02070309020205020404" pitchFamily="49" charset="0"/>
                <a:cs typeface="Courier New" panose="02070309020205020404" pitchFamily="49" charset="0"/>
              </a:rPr>
              <a:t>net.d</a:t>
            </a:r>
            <a:endParaRPr lang="en-US" b="1" dirty="0">
              <a:solidFill>
                <a:schemeClr val="accent1"/>
              </a:solidFill>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[root@master1 </a:t>
            </a:r>
            <a:r>
              <a:rPr lang="en-US" dirty="0" err="1">
                <a:latin typeface="Courier New" panose="02070309020205020404" pitchFamily="49" charset="0"/>
                <a:cs typeface="Courier New" panose="02070309020205020404" pitchFamily="49" charset="0"/>
              </a:rPr>
              <a:t>net.d</a:t>
            </a:r>
            <a:r>
              <a:rPr lang="en-US" dirty="0">
                <a:latin typeface="Courier New" panose="02070309020205020404" pitchFamily="49" charset="0"/>
                <a:cs typeface="Courier New" panose="02070309020205020404" pitchFamily="49" charset="0"/>
              </a:rPr>
              <a:t>]# </a:t>
            </a:r>
            <a:r>
              <a:rPr lang="en-US" b="1" dirty="0">
                <a:solidFill>
                  <a:schemeClr val="accent1"/>
                </a:solidFill>
                <a:latin typeface="Courier New" panose="02070309020205020404" pitchFamily="49" charset="0"/>
                <a:cs typeface="Courier New" panose="02070309020205020404" pitchFamily="49" charset="0"/>
              </a:rPr>
              <a:t>ls -ltr</a:t>
            </a:r>
          </a:p>
          <a:p>
            <a:r>
              <a:rPr lang="en-US" dirty="0">
                <a:latin typeface="Courier New" panose="02070309020205020404" pitchFamily="49" charset="0"/>
                <a:cs typeface="Courier New" panose="02070309020205020404" pitchFamily="49" charset="0"/>
              </a:rPr>
              <a:t>total 8</a:t>
            </a:r>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rw</a:t>
            </a:r>
            <a:r>
              <a:rPr lang="en-US" sz="1200" dirty="0">
                <a:latin typeface="Courier New" panose="02070309020205020404" pitchFamily="49" charset="0"/>
                <a:cs typeface="Courier New" panose="02070309020205020404" pitchFamily="49" charset="0"/>
              </a:rPr>
              <a:t>-r--r--. 1 root </a:t>
            </a:r>
            <a:r>
              <a:rPr lang="en-US" sz="1200" dirty="0" err="1">
                <a:latin typeface="Courier New" panose="02070309020205020404" pitchFamily="49" charset="0"/>
                <a:cs typeface="Courier New" panose="02070309020205020404" pitchFamily="49" charset="0"/>
              </a:rPr>
              <a:t>root</a:t>
            </a:r>
            <a:r>
              <a:rPr lang="en-US" sz="1200" dirty="0">
                <a:latin typeface="Courier New" panose="02070309020205020404" pitchFamily="49" charset="0"/>
                <a:cs typeface="Courier New" panose="02070309020205020404" pitchFamily="49" charset="0"/>
              </a:rPr>
              <a:t>  670 Aug 12 08:50</a:t>
            </a:r>
            <a:r>
              <a:rPr lang="en-US" dirty="0">
                <a:latin typeface="Courier New" panose="02070309020205020404" pitchFamily="49" charset="0"/>
                <a:cs typeface="Courier New" panose="02070309020205020404" pitchFamily="49" charset="0"/>
              </a:rPr>
              <a:t> </a:t>
            </a:r>
            <a:r>
              <a:rPr lang="en-US" b="1" dirty="0">
                <a:solidFill>
                  <a:schemeClr val="accent1"/>
                </a:solidFill>
                <a:latin typeface="Courier New" panose="02070309020205020404" pitchFamily="49" charset="0"/>
                <a:cs typeface="Courier New" panose="02070309020205020404" pitchFamily="49" charset="0"/>
              </a:rPr>
              <a:t>10-calico.conflist</a:t>
            </a:r>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rw</a:t>
            </a:r>
            <a:r>
              <a:rPr lang="en-US" sz="1200" dirty="0">
                <a:latin typeface="Courier New" panose="02070309020205020404" pitchFamily="49" charset="0"/>
                <a:cs typeface="Courier New" panose="02070309020205020404" pitchFamily="49" charset="0"/>
              </a:rPr>
              <a:t>-------. 1 root </a:t>
            </a:r>
            <a:r>
              <a:rPr lang="en-US" sz="1200" dirty="0" err="1">
                <a:latin typeface="Courier New" panose="02070309020205020404" pitchFamily="49" charset="0"/>
                <a:cs typeface="Courier New" panose="02070309020205020404" pitchFamily="49" charset="0"/>
              </a:rPr>
              <a:t>root</a:t>
            </a:r>
            <a:r>
              <a:rPr lang="en-US" sz="1200" dirty="0">
                <a:latin typeface="Courier New" panose="02070309020205020404" pitchFamily="49" charset="0"/>
                <a:cs typeface="Courier New" panose="02070309020205020404" pitchFamily="49" charset="0"/>
              </a:rPr>
              <a:t> 2712 Aug 12 08:50 </a:t>
            </a:r>
            <a:r>
              <a:rPr lang="en-US" b="1" dirty="0">
                <a:solidFill>
                  <a:schemeClr val="accent1"/>
                </a:solidFill>
                <a:latin typeface="Courier New" panose="02070309020205020404" pitchFamily="49" charset="0"/>
                <a:cs typeface="Courier New" panose="02070309020205020404" pitchFamily="49" charset="0"/>
              </a:rPr>
              <a:t>calico-</a:t>
            </a:r>
            <a:r>
              <a:rPr lang="en-US" b="1" dirty="0" err="1">
                <a:solidFill>
                  <a:schemeClr val="accent1"/>
                </a:solidFill>
                <a:latin typeface="Courier New" panose="02070309020205020404" pitchFamily="49" charset="0"/>
                <a:cs typeface="Courier New" panose="02070309020205020404" pitchFamily="49" charset="0"/>
              </a:rPr>
              <a:t>kubeconfig</a:t>
            </a:r>
            <a:endParaRPr lang="en-US" b="1" dirty="0">
              <a:solidFill>
                <a:schemeClr val="accent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3650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left)">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8" end="8"/>
                                            </p:txEl>
                                          </p:spTgt>
                                        </p:tgtEl>
                                        <p:attrNameLst>
                                          <p:attrName>style.visibility</p:attrName>
                                        </p:attrNameLst>
                                      </p:cBhvr>
                                      <p:to>
                                        <p:strVal val="visible"/>
                                      </p:to>
                                    </p:set>
                                    <p:animEffect transition="in" filter="wipe(left)">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iterate type="lt">
                                    <p:tmPct val="10000"/>
                                  </p:iterate>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wipe(left)">
                                      <p:cBhvr>
                                        <p:cTn id="34" dur="500"/>
                                        <p:tgtEl>
                                          <p:spTgt spid="3">
                                            <p:txEl>
                                              <p:pRg st="10" end="10"/>
                                            </p:txEl>
                                          </p:spTgt>
                                        </p:tgtEl>
                                      </p:cBhvr>
                                    </p:animEffect>
                                  </p:childTnLst>
                                </p:cTn>
                              </p:par>
                            </p:childTnLst>
                          </p:cTn>
                        </p:par>
                        <p:par>
                          <p:cTn id="35" fill="hold">
                            <p:stCondLst>
                              <p:cond delay="2550"/>
                            </p:stCondLst>
                            <p:childTnLst>
                              <p:par>
                                <p:cTn id="36" presetID="1" presetClass="exit" presetSubtype="0" fill="hold" grpId="1" nodeType="afterEffect">
                                  <p:stCondLst>
                                    <p:cond delay="0"/>
                                  </p:stCondLst>
                                  <p:childTnLst>
                                    <p:set>
                                      <p:cBhvr>
                                        <p:cTn id="37"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15C3E1-DCD4-3E09-0E12-16E8E25F4712}"/>
              </a:ext>
            </a:extLst>
          </p:cNvPr>
          <p:cNvSpPr txBox="1"/>
          <p:nvPr/>
        </p:nvSpPr>
        <p:spPr>
          <a:xfrm>
            <a:off x="0" y="0"/>
            <a:ext cx="11978640" cy="6555641"/>
          </a:xfrm>
          <a:prstGeom prst="rect">
            <a:avLst/>
          </a:prstGeom>
          <a:noFill/>
        </p:spPr>
        <p:txBody>
          <a:bodyPr wrap="square">
            <a:spAutoFit/>
          </a:bodyPr>
          <a:lstStyle/>
          <a:p>
            <a:r>
              <a:rPr lang="en-US" dirty="0">
                <a:solidFill>
                  <a:schemeClr val="bg1"/>
                </a:solidFill>
              </a:rPr>
              <a:t>[root@master1 </a:t>
            </a:r>
            <a:r>
              <a:rPr lang="en-US" dirty="0" err="1">
                <a:solidFill>
                  <a:schemeClr val="bg1"/>
                </a:solidFill>
              </a:rPr>
              <a:t>net.d</a:t>
            </a:r>
            <a:r>
              <a:rPr lang="en-US" dirty="0">
                <a:solidFill>
                  <a:schemeClr val="bg1"/>
                </a:solidFill>
              </a:rPr>
              <a:t>]# cat calico-</a:t>
            </a:r>
            <a:r>
              <a:rPr lang="en-US" dirty="0" err="1">
                <a:solidFill>
                  <a:schemeClr val="bg1"/>
                </a:solidFill>
              </a:rPr>
              <a:t>kubeconfig</a:t>
            </a:r>
            <a:r>
              <a:rPr lang="en-US" dirty="0">
                <a:solidFill>
                  <a:schemeClr val="bg1"/>
                </a:solidFill>
              </a:rPr>
              <a:t> </a:t>
            </a:r>
          </a:p>
          <a:p>
            <a:r>
              <a:rPr lang="en-US" dirty="0">
                <a:solidFill>
                  <a:schemeClr val="bg1"/>
                </a:solidFill>
              </a:rPr>
              <a:t># </a:t>
            </a:r>
            <a:r>
              <a:rPr lang="en-US" dirty="0" err="1">
                <a:solidFill>
                  <a:schemeClr val="bg1"/>
                </a:solidFill>
              </a:rPr>
              <a:t>Kubeconfig</a:t>
            </a:r>
            <a:r>
              <a:rPr lang="en-US" dirty="0">
                <a:solidFill>
                  <a:schemeClr val="bg1"/>
                </a:solidFill>
              </a:rPr>
              <a:t> file for Calico CNI plugin. Installed by calico/node.</a:t>
            </a:r>
          </a:p>
          <a:p>
            <a:r>
              <a:rPr lang="en-US" dirty="0">
                <a:solidFill>
                  <a:schemeClr val="bg1"/>
                </a:solidFill>
              </a:rPr>
              <a:t>apiVersion: v1</a:t>
            </a:r>
          </a:p>
          <a:p>
            <a:r>
              <a:rPr lang="en-US" dirty="0">
                <a:solidFill>
                  <a:schemeClr val="bg1"/>
                </a:solidFill>
              </a:rPr>
              <a:t>kind: Config</a:t>
            </a:r>
          </a:p>
          <a:p>
            <a:r>
              <a:rPr lang="en-US" dirty="0">
                <a:solidFill>
                  <a:schemeClr val="bg1"/>
                </a:solidFill>
              </a:rPr>
              <a:t>clusters:</a:t>
            </a:r>
          </a:p>
          <a:p>
            <a:r>
              <a:rPr lang="en-US" dirty="0">
                <a:solidFill>
                  <a:schemeClr val="bg1"/>
                </a:solidFill>
              </a:rPr>
              <a:t>- name: local</a:t>
            </a:r>
          </a:p>
          <a:p>
            <a:r>
              <a:rPr lang="en-US" dirty="0">
                <a:solidFill>
                  <a:schemeClr val="bg1"/>
                </a:solidFill>
              </a:rPr>
              <a:t>  cluster:</a:t>
            </a:r>
          </a:p>
          <a:p>
            <a:r>
              <a:rPr lang="en-US" dirty="0">
                <a:solidFill>
                  <a:schemeClr val="bg1"/>
                </a:solidFill>
              </a:rPr>
              <a:t>    server: https://10.96.0.1:443</a:t>
            </a:r>
          </a:p>
          <a:p>
            <a:r>
              <a:rPr lang="en-US" dirty="0">
                <a:solidFill>
                  <a:schemeClr val="bg1"/>
                </a:solidFill>
              </a:rPr>
              <a:t>    certificate-authority-data: "</a:t>
            </a:r>
            <a:r>
              <a:rPr lang="en-US" sz="1200" dirty="0">
                <a:solidFill>
                  <a:schemeClr val="accent1"/>
                </a:solidFill>
              </a:rPr>
              <a:t>o2VnZnVVNGYXRZZm9kWEhrUlB1M3dQejgrZDI3VkU5WFd0UzIxc3h5SApYOWVGZmM4Zm5YM3QrMFlyRUZ1Nlg3SzZPNVlVTmpNV25XOW02L012bXF1SGhJUWtDcWdjZTZPQ09US1BucE5JCklqTmVnRnNKNUZVcTlQcTBFQWlmMTJIclducmZ0dlRvd1lTTHdUSStoZmRTWDlhWFY3OHdRZUZjc0YyQWNzYloKOExnPQotLS0tLUVORCBDRVJUSUZJQ0FURS0tLS0tCg=="</a:t>
            </a:r>
            <a:endParaRPr lang="en-US" dirty="0">
              <a:solidFill>
                <a:schemeClr val="accent1"/>
              </a:solidFill>
            </a:endParaRPr>
          </a:p>
          <a:p>
            <a:r>
              <a:rPr lang="en-US" dirty="0">
                <a:solidFill>
                  <a:schemeClr val="bg1"/>
                </a:solidFill>
              </a:rPr>
              <a:t>users:</a:t>
            </a:r>
          </a:p>
          <a:p>
            <a:r>
              <a:rPr lang="en-US" dirty="0">
                <a:solidFill>
                  <a:schemeClr val="bg1"/>
                </a:solidFill>
              </a:rPr>
              <a:t>- name: calico</a:t>
            </a:r>
          </a:p>
          <a:p>
            <a:r>
              <a:rPr lang="en-US" dirty="0">
                <a:solidFill>
                  <a:schemeClr val="bg1"/>
                </a:solidFill>
              </a:rPr>
              <a:t>  user:</a:t>
            </a:r>
          </a:p>
          <a:p>
            <a:r>
              <a:rPr lang="en-US" dirty="0">
                <a:solidFill>
                  <a:schemeClr val="bg1"/>
                </a:solidFill>
              </a:rPr>
              <a:t>    token: </a:t>
            </a:r>
            <a:r>
              <a:rPr lang="en-US" sz="1400" dirty="0">
                <a:solidFill>
                  <a:schemeClr val="accent1"/>
                </a:solidFill>
              </a:rPr>
              <a:t>hrJCEAe_70KqODmFQuFHJfRPycxZVtU1hSufQ1IBKG_tfgOOj0cKQxrTBMC17qFACDgMxVCeRlgQtzW6yB665xT3I3TlXi6Adax3uA9NEM34cofJeHOmt5WKOMynW6TDsRFSsW2qGdZ0DDvrSKMEvNigfjXg</a:t>
            </a:r>
          </a:p>
          <a:p>
            <a:r>
              <a:rPr lang="en-US" dirty="0">
                <a:solidFill>
                  <a:schemeClr val="bg1"/>
                </a:solidFill>
              </a:rPr>
              <a:t>contexts:</a:t>
            </a:r>
          </a:p>
          <a:p>
            <a:r>
              <a:rPr lang="en-US" dirty="0">
                <a:solidFill>
                  <a:schemeClr val="bg1"/>
                </a:solidFill>
              </a:rPr>
              <a:t>- name: calico-context</a:t>
            </a:r>
          </a:p>
          <a:p>
            <a:r>
              <a:rPr lang="en-US" dirty="0">
                <a:solidFill>
                  <a:schemeClr val="bg1"/>
                </a:solidFill>
              </a:rPr>
              <a:t>  context:</a:t>
            </a:r>
          </a:p>
          <a:p>
            <a:r>
              <a:rPr lang="en-US" dirty="0">
                <a:solidFill>
                  <a:schemeClr val="bg1"/>
                </a:solidFill>
              </a:rPr>
              <a:t>    cluster: local</a:t>
            </a:r>
          </a:p>
          <a:p>
            <a:r>
              <a:rPr lang="en-US" dirty="0">
                <a:solidFill>
                  <a:schemeClr val="bg1"/>
                </a:solidFill>
              </a:rPr>
              <a:t>    user: calico</a:t>
            </a:r>
          </a:p>
          <a:p>
            <a:r>
              <a:rPr lang="en-US" dirty="0">
                <a:solidFill>
                  <a:schemeClr val="bg1"/>
                </a:solidFill>
              </a:rPr>
              <a:t>current-context: calico-context</a:t>
            </a:r>
          </a:p>
          <a:p>
            <a:endParaRPr lang="en-US" sz="1200" dirty="0">
              <a:solidFill>
                <a:schemeClr val="bg1"/>
              </a:solidFill>
            </a:endParaRPr>
          </a:p>
        </p:txBody>
      </p:sp>
      <p:sp>
        <p:nvSpPr>
          <p:cNvPr id="4" name="Rectangle 3">
            <a:extLst>
              <a:ext uri="{FF2B5EF4-FFF2-40B4-BE49-F238E27FC236}">
                <a16:creationId xmlns:a16="http://schemas.microsoft.com/office/drawing/2014/main" id="{8BF69017-F246-51B3-A411-F54D46ECD552}"/>
              </a:ext>
            </a:extLst>
          </p:cNvPr>
          <p:cNvSpPr/>
          <p:nvPr/>
        </p:nvSpPr>
        <p:spPr>
          <a:xfrm>
            <a:off x="0" y="830538"/>
            <a:ext cx="1344168" cy="349038"/>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A403C84-6A27-5948-8C24-46ADB514D78D}"/>
              </a:ext>
            </a:extLst>
          </p:cNvPr>
          <p:cNvSpPr/>
          <p:nvPr/>
        </p:nvSpPr>
        <p:spPr>
          <a:xfrm>
            <a:off x="213360" y="1946106"/>
            <a:ext cx="2904744" cy="31271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E76A5C-7E4C-0153-C7B5-68954D0224C3}"/>
              </a:ext>
            </a:extLst>
          </p:cNvPr>
          <p:cNvSpPr/>
          <p:nvPr/>
        </p:nvSpPr>
        <p:spPr>
          <a:xfrm>
            <a:off x="213360" y="2281639"/>
            <a:ext cx="2657856" cy="23296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4AC4905-44C1-A03A-8412-9E547276D4F6}"/>
              </a:ext>
            </a:extLst>
          </p:cNvPr>
          <p:cNvSpPr/>
          <p:nvPr/>
        </p:nvSpPr>
        <p:spPr>
          <a:xfrm>
            <a:off x="0" y="2514600"/>
            <a:ext cx="11868912" cy="51075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AF1CA3-E252-9DFB-2BDA-3BC0E900CC82}"/>
              </a:ext>
            </a:extLst>
          </p:cNvPr>
          <p:cNvSpPr/>
          <p:nvPr/>
        </p:nvSpPr>
        <p:spPr>
          <a:xfrm>
            <a:off x="0" y="3025351"/>
            <a:ext cx="11978640" cy="157408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A49CCA-E6FF-2200-7337-7FC798C8D08D}"/>
              </a:ext>
            </a:extLst>
          </p:cNvPr>
          <p:cNvSpPr/>
          <p:nvPr/>
        </p:nvSpPr>
        <p:spPr>
          <a:xfrm>
            <a:off x="0" y="3281130"/>
            <a:ext cx="1719072" cy="312714"/>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D9A074-AD2E-D5E2-7C1E-33498D10CA70}"/>
              </a:ext>
            </a:extLst>
          </p:cNvPr>
          <p:cNvSpPr/>
          <p:nvPr/>
        </p:nvSpPr>
        <p:spPr>
          <a:xfrm>
            <a:off x="213360" y="3791881"/>
            <a:ext cx="819912" cy="312714"/>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B0E5540-FDF5-53B1-3A9F-EC4ABEE64157}"/>
              </a:ext>
            </a:extLst>
          </p:cNvPr>
          <p:cNvSpPr/>
          <p:nvPr/>
        </p:nvSpPr>
        <p:spPr>
          <a:xfrm>
            <a:off x="0" y="4555136"/>
            <a:ext cx="3566160" cy="168107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88E009-0693-3676-656C-882EAF988C2B}"/>
              </a:ext>
            </a:extLst>
          </p:cNvPr>
          <p:cNvSpPr/>
          <p:nvPr/>
        </p:nvSpPr>
        <p:spPr>
          <a:xfrm>
            <a:off x="2199132" y="39068"/>
            <a:ext cx="2217420" cy="349038"/>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4A2421F-6D8C-D8E4-9ACA-583BBDDA66C2}"/>
              </a:ext>
            </a:extLst>
          </p:cNvPr>
          <p:cNvSpPr/>
          <p:nvPr/>
        </p:nvSpPr>
        <p:spPr>
          <a:xfrm>
            <a:off x="3271266" y="605142"/>
            <a:ext cx="8906256" cy="23957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[root@master1 </a:t>
            </a:r>
            <a:r>
              <a:rPr lang="en-US" sz="1400" dirty="0" err="1"/>
              <a:t>net.d</a:t>
            </a:r>
            <a:r>
              <a:rPr lang="en-US" sz="1400" dirty="0"/>
              <a:t>]#  </a:t>
            </a:r>
            <a:r>
              <a:rPr lang="en-US" b="1" dirty="0" err="1">
                <a:solidFill>
                  <a:schemeClr val="accent2"/>
                </a:solidFill>
              </a:rPr>
              <a:t>ps</a:t>
            </a:r>
            <a:r>
              <a:rPr lang="en-US" b="1" dirty="0">
                <a:solidFill>
                  <a:schemeClr val="accent2"/>
                </a:solidFill>
              </a:rPr>
              <a:t> aux | grep </a:t>
            </a:r>
            <a:r>
              <a:rPr lang="en-US" b="1" dirty="0" err="1">
                <a:solidFill>
                  <a:schemeClr val="accent2"/>
                </a:solidFill>
              </a:rPr>
              <a:t>api</a:t>
            </a:r>
            <a:endParaRPr lang="en-US" sz="1400" b="1" dirty="0">
              <a:solidFill>
                <a:schemeClr val="accent2"/>
              </a:solidFill>
            </a:endParaRPr>
          </a:p>
          <a:p>
            <a:r>
              <a:rPr lang="en-US" sz="1050" dirty="0"/>
              <a:t>root        2095  1.8 14.0 1115044 319916 ?      </a:t>
            </a:r>
            <a:r>
              <a:rPr lang="en-US" sz="1050" dirty="0" err="1"/>
              <a:t>Ssl</a:t>
            </a:r>
            <a:r>
              <a:rPr lang="en-US" sz="1050" dirty="0"/>
              <a:t>  08:48  15:10 kube-</a:t>
            </a:r>
            <a:r>
              <a:rPr lang="en-US" sz="1050" dirty="0" err="1"/>
              <a:t>apiserver</a:t>
            </a:r>
            <a:r>
              <a:rPr lang="en-US" sz="1050" dirty="0"/>
              <a:t> --advertise-address=192.168.1.31 --allow-privileged=true --authorization-mode=</a:t>
            </a:r>
            <a:r>
              <a:rPr lang="en-US" sz="1050" dirty="0" err="1"/>
              <a:t>Node,RBAC</a:t>
            </a:r>
            <a:r>
              <a:rPr lang="en-US" sz="1050" dirty="0"/>
              <a:t> --client-ca-file=/</a:t>
            </a:r>
            <a:r>
              <a:rPr lang="en-US" sz="1050" dirty="0" err="1"/>
              <a:t>etc</a:t>
            </a:r>
            <a:r>
              <a:rPr lang="en-US" sz="1050" dirty="0"/>
              <a:t>/</a:t>
            </a:r>
            <a:r>
              <a:rPr lang="en-US" sz="1050" dirty="0" err="1"/>
              <a:t>kubernetes</a:t>
            </a:r>
            <a:r>
              <a:rPr lang="en-US" sz="1050" dirty="0"/>
              <a:t>/</a:t>
            </a:r>
            <a:r>
              <a:rPr lang="en-US" sz="1050" dirty="0" err="1"/>
              <a:t>pki</a:t>
            </a:r>
            <a:r>
              <a:rPr lang="en-US" sz="1050" dirty="0"/>
              <a:t>/ca.crt --enable-admission-plugins=</a:t>
            </a:r>
            <a:r>
              <a:rPr lang="en-US" sz="1050" dirty="0" err="1"/>
              <a:t>NodeRestriction</a:t>
            </a:r>
            <a:r>
              <a:rPr lang="en-US" sz="1050" dirty="0"/>
              <a:t> --enable-bootstrap-token-auth=true --</a:t>
            </a:r>
            <a:r>
              <a:rPr lang="en-US" sz="1050" dirty="0" err="1"/>
              <a:t>etcd-cafile</a:t>
            </a:r>
            <a:r>
              <a:rPr lang="en-US" sz="1050" dirty="0"/>
              <a:t>=/</a:t>
            </a:r>
            <a:r>
              <a:rPr lang="en-US" sz="1050" dirty="0" err="1"/>
              <a:t>etc</a:t>
            </a:r>
            <a:r>
              <a:rPr lang="en-US" sz="1050" dirty="0"/>
              <a:t>/</a:t>
            </a:r>
            <a:r>
              <a:rPr lang="en-US" sz="1050" dirty="0" err="1"/>
              <a:t>kubernetes</a:t>
            </a:r>
            <a:r>
              <a:rPr lang="en-US" sz="1050" dirty="0"/>
              <a:t>/</a:t>
            </a:r>
            <a:r>
              <a:rPr lang="en-US" sz="1050" dirty="0" err="1"/>
              <a:t>pki</a:t>
            </a:r>
            <a:r>
              <a:rPr lang="en-US" sz="1050" dirty="0"/>
              <a:t>/</a:t>
            </a:r>
            <a:r>
              <a:rPr lang="en-US" sz="1050" dirty="0" err="1"/>
              <a:t>etcd</a:t>
            </a:r>
            <a:r>
              <a:rPr lang="en-US" sz="1050" dirty="0"/>
              <a:t>/ca.crt --</a:t>
            </a:r>
            <a:r>
              <a:rPr lang="en-US" sz="1050" dirty="0" err="1"/>
              <a:t>etcd-certfile</a:t>
            </a:r>
            <a:r>
              <a:rPr lang="en-US" sz="1050" dirty="0"/>
              <a:t>=/</a:t>
            </a:r>
            <a:r>
              <a:rPr lang="en-US" sz="1050" dirty="0" err="1"/>
              <a:t>etc</a:t>
            </a:r>
            <a:r>
              <a:rPr lang="en-US" sz="1050" dirty="0"/>
              <a:t>/</a:t>
            </a:r>
            <a:r>
              <a:rPr lang="en-US" sz="1050" dirty="0" err="1"/>
              <a:t>kubernetes</a:t>
            </a:r>
            <a:r>
              <a:rPr lang="en-US" sz="1050" dirty="0"/>
              <a:t>/</a:t>
            </a:r>
            <a:r>
              <a:rPr lang="en-US" sz="1050" dirty="0" err="1"/>
              <a:t>pki</a:t>
            </a:r>
            <a:r>
              <a:rPr lang="en-US" sz="1050" dirty="0"/>
              <a:t>/apiserver-etcd-client.crt --</a:t>
            </a:r>
            <a:r>
              <a:rPr lang="en-US" sz="1050" dirty="0" err="1"/>
              <a:t>etcd-keyfile</a:t>
            </a:r>
            <a:r>
              <a:rPr lang="en-US" sz="1050" dirty="0"/>
              <a:t>=/</a:t>
            </a:r>
            <a:r>
              <a:rPr lang="en-US" sz="1050" dirty="0" err="1"/>
              <a:t>etc</a:t>
            </a:r>
            <a:r>
              <a:rPr lang="en-US" sz="1050" dirty="0"/>
              <a:t>/</a:t>
            </a:r>
            <a:r>
              <a:rPr lang="en-US" sz="1050" dirty="0" err="1"/>
              <a:t>kubernetes</a:t>
            </a:r>
            <a:r>
              <a:rPr lang="en-US" sz="1050" dirty="0"/>
              <a:t>/</a:t>
            </a:r>
            <a:r>
              <a:rPr lang="en-US" sz="1050" dirty="0" err="1"/>
              <a:t>pki</a:t>
            </a:r>
            <a:r>
              <a:rPr lang="en-US" sz="1050" dirty="0"/>
              <a:t>/</a:t>
            </a:r>
            <a:r>
              <a:rPr lang="en-US" sz="1050" dirty="0" err="1"/>
              <a:t>apiserver-etcd-client.key</a:t>
            </a:r>
            <a:r>
              <a:rPr lang="en-US" sz="1050" dirty="0"/>
              <a:t> --</a:t>
            </a:r>
            <a:r>
              <a:rPr lang="en-US" sz="1050" dirty="0" err="1"/>
              <a:t>etcd</a:t>
            </a:r>
            <a:r>
              <a:rPr lang="en-US" sz="1050" dirty="0"/>
              <a:t>-servers=https://127.0.0.1:2379 --</a:t>
            </a:r>
            <a:r>
              <a:rPr lang="en-US" sz="1050" dirty="0" err="1"/>
              <a:t>kubelet</a:t>
            </a:r>
            <a:r>
              <a:rPr lang="en-US" sz="1050" dirty="0"/>
              <a:t>-client-certificate=/</a:t>
            </a:r>
            <a:r>
              <a:rPr lang="en-US" sz="1050" dirty="0" err="1"/>
              <a:t>etc</a:t>
            </a:r>
            <a:r>
              <a:rPr lang="en-US" sz="1050" dirty="0"/>
              <a:t>/</a:t>
            </a:r>
            <a:r>
              <a:rPr lang="en-US" sz="1050" dirty="0" err="1"/>
              <a:t>kubernetes</a:t>
            </a:r>
            <a:r>
              <a:rPr lang="en-US" sz="1050" dirty="0"/>
              <a:t>/</a:t>
            </a:r>
            <a:r>
              <a:rPr lang="en-US" sz="1050" dirty="0" err="1"/>
              <a:t>pki</a:t>
            </a:r>
            <a:r>
              <a:rPr lang="en-US" sz="1050" dirty="0"/>
              <a:t>/apiserver-kubelet-client.crt --</a:t>
            </a:r>
            <a:r>
              <a:rPr lang="en-US" sz="1050" dirty="0" err="1"/>
              <a:t>kubelet</a:t>
            </a:r>
            <a:r>
              <a:rPr lang="en-US" sz="1050" dirty="0"/>
              <a:t>-client-key=/</a:t>
            </a:r>
            <a:r>
              <a:rPr lang="en-US" sz="1050" dirty="0" err="1"/>
              <a:t>etc</a:t>
            </a:r>
            <a:r>
              <a:rPr lang="en-US" sz="1050" dirty="0"/>
              <a:t>/</a:t>
            </a:r>
            <a:r>
              <a:rPr lang="en-US" sz="1050" dirty="0" err="1"/>
              <a:t>kubernetes</a:t>
            </a:r>
            <a:r>
              <a:rPr lang="en-US" sz="1050" dirty="0"/>
              <a:t>/</a:t>
            </a:r>
            <a:r>
              <a:rPr lang="en-US" sz="1050" dirty="0" err="1"/>
              <a:t>pki</a:t>
            </a:r>
            <a:r>
              <a:rPr lang="en-US" sz="1050" dirty="0"/>
              <a:t>/</a:t>
            </a:r>
            <a:r>
              <a:rPr lang="en-US" sz="1050" dirty="0" err="1"/>
              <a:t>apiserver-kubelet-client.key</a:t>
            </a:r>
            <a:r>
              <a:rPr lang="en-US" sz="1050" dirty="0"/>
              <a:t> --</a:t>
            </a:r>
            <a:r>
              <a:rPr lang="en-US" sz="1050" dirty="0" err="1"/>
              <a:t>kubelet</a:t>
            </a:r>
            <a:r>
              <a:rPr lang="en-US" sz="1050" dirty="0"/>
              <a:t>-preferred-address-types=</a:t>
            </a:r>
            <a:r>
              <a:rPr lang="en-US" sz="1050" dirty="0" err="1"/>
              <a:t>InternalIP,ExternalIP,Hostname</a:t>
            </a:r>
            <a:r>
              <a:rPr lang="en-US" sz="1050" dirty="0"/>
              <a:t> --proxy-client-cert-file=/</a:t>
            </a:r>
            <a:r>
              <a:rPr lang="en-US" sz="1050" dirty="0" err="1"/>
              <a:t>etc</a:t>
            </a:r>
            <a:r>
              <a:rPr lang="en-US" sz="1050" dirty="0"/>
              <a:t>/</a:t>
            </a:r>
            <a:r>
              <a:rPr lang="en-US" sz="1050" dirty="0" err="1"/>
              <a:t>kubernetes</a:t>
            </a:r>
            <a:r>
              <a:rPr lang="en-US" sz="1050" dirty="0"/>
              <a:t>/</a:t>
            </a:r>
            <a:r>
              <a:rPr lang="en-US" sz="1050" dirty="0" err="1"/>
              <a:t>pki</a:t>
            </a:r>
            <a:r>
              <a:rPr lang="en-US" sz="1050" dirty="0"/>
              <a:t>/front-proxy-client.crt --proxy-client-key-file=/</a:t>
            </a:r>
            <a:r>
              <a:rPr lang="en-US" sz="1050" dirty="0" err="1"/>
              <a:t>etc</a:t>
            </a:r>
            <a:r>
              <a:rPr lang="en-US" sz="1050" dirty="0"/>
              <a:t>/</a:t>
            </a:r>
            <a:r>
              <a:rPr lang="en-US" sz="1050" dirty="0" err="1"/>
              <a:t>kubernetes</a:t>
            </a:r>
            <a:r>
              <a:rPr lang="en-US" sz="1050" dirty="0"/>
              <a:t>/</a:t>
            </a:r>
            <a:r>
              <a:rPr lang="en-US" sz="1050" dirty="0" err="1"/>
              <a:t>pki</a:t>
            </a:r>
            <a:r>
              <a:rPr lang="en-US" sz="1050" dirty="0"/>
              <a:t>/front-proxy-</a:t>
            </a:r>
            <a:r>
              <a:rPr lang="en-US" sz="1050" dirty="0" err="1"/>
              <a:t>client.key</a:t>
            </a:r>
            <a:r>
              <a:rPr lang="en-US" sz="1050" dirty="0"/>
              <a:t> --</a:t>
            </a:r>
            <a:r>
              <a:rPr lang="en-US" sz="1050" dirty="0" err="1"/>
              <a:t>requestheader</a:t>
            </a:r>
            <a:r>
              <a:rPr lang="en-US" sz="1050" dirty="0"/>
              <a:t>-allowed-names=front-proxy-client --</a:t>
            </a:r>
            <a:r>
              <a:rPr lang="en-US" sz="1050" dirty="0" err="1"/>
              <a:t>requestheader</a:t>
            </a:r>
            <a:r>
              <a:rPr lang="en-US" sz="1050" dirty="0"/>
              <a:t>-client-ca-file=/</a:t>
            </a:r>
            <a:r>
              <a:rPr lang="en-US" sz="1050" dirty="0" err="1"/>
              <a:t>etc</a:t>
            </a:r>
            <a:r>
              <a:rPr lang="en-US" sz="1050" dirty="0"/>
              <a:t>/</a:t>
            </a:r>
            <a:r>
              <a:rPr lang="en-US" sz="1050" dirty="0" err="1"/>
              <a:t>kubernetes</a:t>
            </a:r>
            <a:r>
              <a:rPr lang="en-US" sz="1050" dirty="0"/>
              <a:t>/</a:t>
            </a:r>
            <a:r>
              <a:rPr lang="en-US" sz="1050" dirty="0" err="1"/>
              <a:t>pki</a:t>
            </a:r>
            <a:r>
              <a:rPr lang="en-US" sz="1050" dirty="0"/>
              <a:t>/front-proxy-ca.crt --</a:t>
            </a:r>
            <a:r>
              <a:rPr lang="en-US" sz="1050" dirty="0" err="1"/>
              <a:t>requestheader</a:t>
            </a:r>
            <a:r>
              <a:rPr lang="en-US" sz="1050" dirty="0"/>
              <a:t>-extra-headers-prefix=X-Remote-Extra- --</a:t>
            </a:r>
            <a:r>
              <a:rPr lang="en-US" sz="1050" dirty="0" err="1"/>
              <a:t>requestheader</a:t>
            </a:r>
            <a:r>
              <a:rPr lang="en-US" sz="1050" dirty="0"/>
              <a:t>-group-headers=X-Remote-Group --</a:t>
            </a:r>
            <a:r>
              <a:rPr lang="en-US" sz="1050" dirty="0" err="1"/>
              <a:t>requestheader</a:t>
            </a:r>
            <a:r>
              <a:rPr lang="en-US" sz="1050" dirty="0"/>
              <a:t>-username-headers=X-Remote-User --secure-port=6443 --service-account-issuer=https://kubernetes.default.svc.cluster.local --service-account-key-file=/</a:t>
            </a:r>
            <a:r>
              <a:rPr lang="en-US" sz="1050" dirty="0" err="1"/>
              <a:t>etc</a:t>
            </a:r>
            <a:r>
              <a:rPr lang="en-US" sz="1050" dirty="0"/>
              <a:t>/</a:t>
            </a:r>
            <a:r>
              <a:rPr lang="en-US" sz="1050" dirty="0" err="1"/>
              <a:t>kubernetes</a:t>
            </a:r>
            <a:r>
              <a:rPr lang="en-US" sz="1050" dirty="0"/>
              <a:t>/</a:t>
            </a:r>
            <a:r>
              <a:rPr lang="en-US" sz="1050" dirty="0" err="1"/>
              <a:t>pki</a:t>
            </a:r>
            <a:r>
              <a:rPr lang="en-US" sz="1050" dirty="0"/>
              <a:t>/sa.pub --service-account-signing-key-file=/</a:t>
            </a:r>
            <a:r>
              <a:rPr lang="en-US" sz="1050" dirty="0" err="1"/>
              <a:t>etc</a:t>
            </a:r>
            <a:r>
              <a:rPr lang="en-US" sz="1050" dirty="0"/>
              <a:t>/</a:t>
            </a:r>
            <a:r>
              <a:rPr lang="en-US" sz="1050" dirty="0" err="1"/>
              <a:t>kubernetes</a:t>
            </a:r>
            <a:r>
              <a:rPr lang="en-US" sz="1050" dirty="0"/>
              <a:t>/</a:t>
            </a:r>
            <a:r>
              <a:rPr lang="en-US" sz="1050" dirty="0" err="1"/>
              <a:t>pki</a:t>
            </a:r>
            <a:r>
              <a:rPr lang="en-US" sz="1050" dirty="0"/>
              <a:t>/</a:t>
            </a:r>
            <a:r>
              <a:rPr lang="en-US" sz="1050" dirty="0" err="1"/>
              <a:t>sa.key</a:t>
            </a:r>
            <a:r>
              <a:rPr lang="en-US" sz="1050" dirty="0"/>
              <a:t> --</a:t>
            </a:r>
            <a:r>
              <a:rPr lang="en-US" sz="1050" dirty="0" err="1"/>
              <a:t>tls</a:t>
            </a:r>
            <a:r>
              <a:rPr lang="en-US" sz="1050" dirty="0"/>
              <a:t>-cert-file=/</a:t>
            </a:r>
            <a:r>
              <a:rPr lang="en-US" sz="1050" dirty="0" err="1"/>
              <a:t>etc</a:t>
            </a:r>
            <a:r>
              <a:rPr lang="en-US" sz="1050" dirty="0"/>
              <a:t>/</a:t>
            </a:r>
            <a:r>
              <a:rPr lang="en-US" sz="1050" dirty="0" err="1"/>
              <a:t>kubernetes</a:t>
            </a:r>
            <a:r>
              <a:rPr lang="en-US" sz="1050" dirty="0"/>
              <a:t>/</a:t>
            </a:r>
            <a:r>
              <a:rPr lang="en-US" sz="1050" dirty="0" err="1"/>
              <a:t>pki</a:t>
            </a:r>
            <a:r>
              <a:rPr lang="en-US" sz="1050" dirty="0"/>
              <a:t>/apiserver.crt --</a:t>
            </a:r>
            <a:r>
              <a:rPr lang="en-US" sz="1050" dirty="0" err="1"/>
              <a:t>tls</a:t>
            </a:r>
            <a:r>
              <a:rPr lang="en-US" sz="1050" dirty="0"/>
              <a:t>-private-key  </a:t>
            </a:r>
            <a:r>
              <a:rPr lang="en-US" sz="1600" b="1" dirty="0">
                <a:solidFill>
                  <a:schemeClr val="accent2"/>
                </a:solidFill>
              </a:rPr>
              <a:t>--service-cluster-</a:t>
            </a:r>
            <a:r>
              <a:rPr lang="en-US" sz="1600" b="1" dirty="0" err="1">
                <a:solidFill>
                  <a:schemeClr val="accent2"/>
                </a:solidFill>
              </a:rPr>
              <a:t>ip</a:t>
            </a:r>
            <a:r>
              <a:rPr lang="en-US" sz="1600" b="1" dirty="0">
                <a:solidFill>
                  <a:schemeClr val="accent2"/>
                </a:solidFill>
              </a:rPr>
              <a:t>-range=10.96.0.0/12 </a:t>
            </a:r>
            <a:r>
              <a:rPr lang="en-US" sz="1400" dirty="0"/>
              <a:t>-file=/</a:t>
            </a:r>
            <a:r>
              <a:rPr lang="en-US" sz="1400" dirty="0" err="1"/>
              <a:t>etc</a:t>
            </a:r>
            <a:r>
              <a:rPr lang="en-US" sz="1400" dirty="0"/>
              <a:t>/</a:t>
            </a:r>
            <a:r>
              <a:rPr lang="en-US" sz="1400" dirty="0" err="1"/>
              <a:t>kubernetes</a:t>
            </a:r>
            <a:r>
              <a:rPr lang="en-US" sz="1400" dirty="0"/>
              <a:t>/</a:t>
            </a:r>
            <a:r>
              <a:rPr lang="en-US" sz="1400" dirty="0" err="1"/>
              <a:t>pki</a:t>
            </a:r>
            <a:r>
              <a:rPr lang="en-US" sz="1400" dirty="0"/>
              <a:t>/</a:t>
            </a:r>
            <a:r>
              <a:rPr lang="en-US" sz="1400" dirty="0" err="1"/>
              <a:t>apiserver.key</a:t>
            </a:r>
            <a:endParaRPr lang="en-US" sz="1400" dirty="0"/>
          </a:p>
        </p:txBody>
      </p:sp>
      <p:cxnSp>
        <p:nvCxnSpPr>
          <p:cNvPr id="14" name="Straight Arrow Connector 13">
            <a:extLst>
              <a:ext uri="{FF2B5EF4-FFF2-40B4-BE49-F238E27FC236}">
                <a16:creationId xmlns:a16="http://schemas.microsoft.com/office/drawing/2014/main" id="{F1132350-45A4-7F03-B7C4-734F8788D864}"/>
              </a:ext>
            </a:extLst>
          </p:cNvPr>
          <p:cNvCxnSpPr>
            <a:cxnSpLocks/>
          </p:cNvCxnSpPr>
          <p:nvPr/>
        </p:nvCxnSpPr>
        <p:spPr>
          <a:xfrm>
            <a:off x="0" y="1392091"/>
            <a:ext cx="1033272"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42841C76-8A7E-517D-1F9F-476AA9281E48}"/>
              </a:ext>
            </a:extLst>
          </p:cNvPr>
          <p:cNvCxnSpPr>
            <a:cxnSpLocks/>
          </p:cNvCxnSpPr>
          <p:nvPr/>
        </p:nvCxnSpPr>
        <p:spPr>
          <a:xfrm>
            <a:off x="0" y="3252853"/>
            <a:ext cx="1033272"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a:extLst>
              <a:ext uri="{FF2B5EF4-FFF2-40B4-BE49-F238E27FC236}">
                <a16:creationId xmlns:a16="http://schemas.microsoft.com/office/drawing/2014/main" id="{4C3DD1AE-0E3E-B6F0-3DDB-1211D22A0E9E}"/>
              </a:ext>
            </a:extLst>
          </p:cNvPr>
          <p:cNvCxnSpPr>
            <a:cxnSpLocks/>
          </p:cNvCxnSpPr>
          <p:nvPr/>
        </p:nvCxnSpPr>
        <p:spPr>
          <a:xfrm>
            <a:off x="0" y="4790611"/>
            <a:ext cx="1033272"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6633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xit" presetSubtype="4" fill="hold" nodeType="withEffect">
                                  <p:stCondLst>
                                    <p:cond delay="0"/>
                                  </p:stCondLst>
                                  <p:childTnLst>
                                    <p:animEffect transition="out" filter="wipe(down)">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par>
                                <p:cTn id="24" presetID="22" presetClass="exit" presetSubtype="4" fill="hold" nodeType="withEffect">
                                  <p:stCondLst>
                                    <p:cond delay="0"/>
                                  </p:stCondLst>
                                  <p:childTnLst>
                                    <p:animEffect transition="out" filter="wipe(down)">
                                      <p:cBhvr>
                                        <p:cTn id="25" dur="500"/>
                                        <p:tgtEl>
                                          <p:spTgt spid="16"/>
                                        </p:tgtEl>
                                      </p:cBhvr>
                                    </p:animEffect>
                                    <p:set>
                                      <p:cBhvr>
                                        <p:cTn id="26" dur="1" fill="hold">
                                          <p:stCondLst>
                                            <p:cond delay="499"/>
                                          </p:stCondLst>
                                        </p:cTn>
                                        <p:tgtEl>
                                          <p:spTgt spid="16"/>
                                        </p:tgtEl>
                                        <p:attrNameLst>
                                          <p:attrName>style.visibility</p:attrName>
                                        </p:attrNameLst>
                                      </p:cBhvr>
                                      <p:to>
                                        <p:strVal val="hidden"/>
                                      </p:to>
                                    </p:set>
                                  </p:childTnLst>
                                </p:cTn>
                              </p:par>
                              <p:par>
                                <p:cTn id="27" presetID="22" presetClass="exit" presetSubtype="4" fill="hold" nodeType="withEffect">
                                  <p:stCondLst>
                                    <p:cond delay="0"/>
                                  </p:stCondLst>
                                  <p:childTnLst>
                                    <p:animEffect transition="out" filter="wipe(down)">
                                      <p:cBhvr>
                                        <p:cTn id="28" dur="500"/>
                                        <p:tgtEl>
                                          <p:spTgt spid="17"/>
                                        </p:tgtEl>
                                      </p:cBhvr>
                                    </p:animEffect>
                                    <p:set>
                                      <p:cBhvr>
                                        <p:cTn id="29" dur="1" fill="hold">
                                          <p:stCondLst>
                                            <p:cond delay="499"/>
                                          </p:stCondLst>
                                        </p:cTn>
                                        <p:tgtEl>
                                          <p:spTgt spid="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heel(1)">
                                      <p:cBhvr>
                                        <p:cTn id="34" dur="2000"/>
                                        <p:tgtEl>
                                          <p:spTgt spid="4"/>
                                        </p:tgtEl>
                                      </p:cBhvr>
                                    </p:animEffect>
                                  </p:childTnLst>
                                </p:cTn>
                              </p:par>
                              <p:par>
                                <p:cTn id="35" presetID="1" presetClass="exit" presetSubtype="0" fill="hold" grpId="1"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heel(1)">
                                      <p:cBhvr>
                                        <p:cTn id="41" dur="2000"/>
                                        <p:tgtEl>
                                          <p:spTgt spid="5"/>
                                        </p:tgtEl>
                                      </p:cBhvr>
                                    </p:animEffect>
                                  </p:childTnLst>
                                </p:cTn>
                              </p:par>
                              <p:par>
                                <p:cTn id="42" presetID="1" presetClass="exit" presetSubtype="0" fill="hold" grpId="1" nodeType="withEffect">
                                  <p:stCondLst>
                                    <p:cond delay="0"/>
                                  </p:stCondLst>
                                  <p:childTnLst>
                                    <p:set>
                                      <p:cBhvr>
                                        <p:cTn id="43" dur="1" fill="hold">
                                          <p:stCondLst>
                                            <p:cond delay="0"/>
                                          </p:stCondLst>
                                        </p:cTn>
                                        <p:tgtEl>
                                          <p:spTgt spid="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heel(1)">
                                      <p:cBhvr>
                                        <p:cTn id="55" dur="2000"/>
                                        <p:tgtEl>
                                          <p:spTgt spid="6"/>
                                        </p:tgtEl>
                                      </p:cBhvr>
                                    </p:animEffect>
                                  </p:childTnLst>
                                </p:cTn>
                              </p:par>
                              <p:par>
                                <p:cTn id="56" presetID="2" presetClass="exit" presetSubtype="4" fill="hold" grpId="1" nodeType="withEffect">
                                  <p:stCondLst>
                                    <p:cond delay="0"/>
                                  </p:stCondLst>
                                  <p:childTnLst>
                                    <p:anim calcmode="lin" valueType="num">
                                      <p:cBhvr additive="base">
                                        <p:cTn id="57" dur="500"/>
                                        <p:tgtEl>
                                          <p:spTgt spid="13"/>
                                        </p:tgtEl>
                                        <p:attrNameLst>
                                          <p:attrName>ppt_x</p:attrName>
                                        </p:attrNameLst>
                                      </p:cBhvr>
                                      <p:tavLst>
                                        <p:tav tm="0">
                                          <p:val>
                                            <p:strVal val="ppt_x"/>
                                          </p:val>
                                        </p:tav>
                                        <p:tav tm="100000">
                                          <p:val>
                                            <p:strVal val="ppt_x"/>
                                          </p:val>
                                        </p:tav>
                                      </p:tavLst>
                                    </p:anim>
                                    <p:anim calcmode="lin" valueType="num">
                                      <p:cBhvr additive="base">
                                        <p:cTn id="58" dur="500"/>
                                        <p:tgtEl>
                                          <p:spTgt spid="13"/>
                                        </p:tgtEl>
                                        <p:attrNameLst>
                                          <p:attrName>ppt_y</p:attrName>
                                        </p:attrNameLst>
                                      </p:cBhvr>
                                      <p:tavLst>
                                        <p:tav tm="0">
                                          <p:val>
                                            <p:strVal val="ppt_y"/>
                                          </p:val>
                                        </p:tav>
                                        <p:tav tm="100000">
                                          <p:val>
                                            <p:strVal val="1+ppt_h/2"/>
                                          </p:val>
                                        </p:tav>
                                      </p:tavLst>
                                    </p:anim>
                                    <p:set>
                                      <p:cBhvr>
                                        <p:cTn id="59" dur="1" fill="hold">
                                          <p:stCondLst>
                                            <p:cond delay="499"/>
                                          </p:stCondLst>
                                        </p:cTn>
                                        <p:tgtEl>
                                          <p:spTgt spid="13"/>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5"/>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grpId="0" nodeType="click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wheel(1)">
                                      <p:cBhvr>
                                        <p:cTn id="66" dur="2000"/>
                                        <p:tgtEl>
                                          <p:spTgt spid="7"/>
                                        </p:tgtEl>
                                      </p:cBhvr>
                                    </p:animEffect>
                                  </p:childTnLst>
                                </p:cTn>
                              </p:par>
                              <p:par>
                                <p:cTn id="67" presetID="1" presetClass="exit" presetSubtype="0" fill="hold" grpId="1" nodeType="withEffect">
                                  <p:stCondLst>
                                    <p:cond delay="0"/>
                                  </p:stCondLst>
                                  <p:childTnLst>
                                    <p:set>
                                      <p:cBhvr>
                                        <p:cTn id="68" dur="1" fill="hold">
                                          <p:stCondLst>
                                            <p:cond delay="0"/>
                                          </p:stCondLst>
                                        </p:cTn>
                                        <p:tgtEl>
                                          <p:spTgt spid="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1" presetClass="entr" presetSubtype="1" fill="hold" grpId="0"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heel(1)">
                                      <p:cBhvr>
                                        <p:cTn id="73" dur="2000"/>
                                        <p:tgtEl>
                                          <p:spTgt spid="8"/>
                                        </p:tgtEl>
                                      </p:cBhvr>
                                    </p:animEffect>
                                  </p:childTnLst>
                                </p:cTn>
                              </p:par>
                              <p:par>
                                <p:cTn id="74" presetID="1" presetClass="exit" presetSubtype="0" fill="hold" grpId="1" nodeType="withEffect">
                                  <p:stCondLst>
                                    <p:cond delay="0"/>
                                  </p:stCondLst>
                                  <p:childTnLst>
                                    <p:set>
                                      <p:cBhvr>
                                        <p:cTn id="75" dur="1" fill="hold">
                                          <p:stCondLst>
                                            <p:cond delay="0"/>
                                          </p:stCondLst>
                                        </p:cTn>
                                        <p:tgtEl>
                                          <p:spTgt spid="7"/>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grpId="0" nodeType="click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wheel(1)">
                                      <p:cBhvr>
                                        <p:cTn id="80" dur="2000"/>
                                        <p:tgtEl>
                                          <p:spTgt spid="9"/>
                                        </p:tgtEl>
                                      </p:cBhvr>
                                    </p:animEffect>
                                  </p:childTnLst>
                                </p:cTn>
                              </p:par>
                            </p:childTnLst>
                          </p:cTn>
                        </p:par>
                      </p:childTnLst>
                    </p:cTn>
                  </p:par>
                  <p:par>
                    <p:cTn id="81" fill="hold">
                      <p:stCondLst>
                        <p:cond delay="indefinite"/>
                      </p:stCondLst>
                      <p:childTnLst>
                        <p:par>
                          <p:cTn id="82" fill="hold">
                            <p:stCondLst>
                              <p:cond delay="0"/>
                            </p:stCondLst>
                            <p:childTnLst>
                              <p:par>
                                <p:cTn id="83" presetID="21" presetClass="entr" presetSubtype="1"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wheel(1)">
                                      <p:cBhvr>
                                        <p:cTn id="85" dur="2000"/>
                                        <p:tgtEl>
                                          <p:spTgt spid="10"/>
                                        </p:tgtEl>
                                      </p:cBhvr>
                                    </p:animEffect>
                                  </p:childTnLst>
                                </p:cTn>
                              </p:par>
                              <p:par>
                                <p:cTn id="86" presetID="1" presetClass="exit" presetSubtype="0" fill="hold" grpId="1" nodeType="withEffect">
                                  <p:stCondLst>
                                    <p:cond delay="0"/>
                                  </p:stCondLst>
                                  <p:childTnLst>
                                    <p:set>
                                      <p:cBhvr>
                                        <p:cTn id="87" dur="1" fill="hold">
                                          <p:stCondLst>
                                            <p:cond delay="0"/>
                                          </p:stCondLst>
                                        </p:cTn>
                                        <p:tgtEl>
                                          <p:spTgt spid="9"/>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1" presetClass="entr" presetSubtype="1" fill="hold" grpId="0" nodeType="clickEffect">
                                  <p:stCondLst>
                                    <p:cond delay="0"/>
                                  </p:stCondLst>
                                  <p:childTnLst>
                                    <p:set>
                                      <p:cBhvr>
                                        <p:cTn id="91" dur="1" fill="hold">
                                          <p:stCondLst>
                                            <p:cond delay="0"/>
                                          </p:stCondLst>
                                        </p:cTn>
                                        <p:tgtEl>
                                          <p:spTgt spid="11"/>
                                        </p:tgtEl>
                                        <p:attrNameLst>
                                          <p:attrName>style.visibility</p:attrName>
                                        </p:attrNameLst>
                                      </p:cBhvr>
                                      <p:to>
                                        <p:strVal val="visible"/>
                                      </p:to>
                                    </p:set>
                                    <p:animEffect transition="in" filter="wheel(1)">
                                      <p:cBhvr>
                                        <p:cTn id="92" dur="2000"/>
                                        <p:tgtEl>
                                          <p:spTgt spid="11"/>
                                        </p:tgtEl>
                                      </p:cBhvr>
                                    </p:animEffect>
                                  </p:childTnLst>
                                </p:cTn>
                              </p:par>
                              <p:par>
                                <p:cTn id="93" presetID="1" presetClass="exit" presetSubtype="0" fill="hold" grpId="1" nodeType="withEffect">
                                  <p:stCondLst>
                                    <p:cond delay="0"/>
                                  </p:stCondLst>
                                  <p:childTnLst>
                                    <p:set>
                                      <p:cBhvr>
                                        <p:cTn id="94" dur="1" fill="hold">
                                          <p:stCondLst>
                                            <p:cond delay="0"/>
                                          </p:stCondLst>
                                        </p:cTn>
                                        <p:tgtEl>
                                          <p:spTgt spid="10"/>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8"/>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5.4|1.1|7"/>
</p:tagLst>
</file>

<file path=ppt/tags/tag2.xml><?xml version="1.0" encoding="utf-8"?>
<p:tagLst xmlns:a="http://schemas.openxmlformats.org/drawingml/2006/main" xmlns:r="http://schemas.openxmlformats.org/officeDocument/2006/relationships" xmlns:p="http://schemas.openxmlformats.org/presentationml/2006/main">
  <p:tag name="TIMING" val="|35.4|1.1|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07222825-62ea-40f3-96b5-5375c07996e2}" enabled="1" method="Privileged" siteId="{90c7a20a-f34b-40bf-bc48-b9253b6f5d20}" contentBits="0" removed="0"/>
</clbl:labelList>
</file>

<file path=docProps/app.xml><?xml version="1.0" encoding="utf-8"?>
<Properties xmlns="http://schemas.openxmlformats.org/officeDocument/2006/extended-properties" xmlns:vt="http://schemas.openxmlformats.org/officeDocument/2006/docPropsVTypes">
  <TotalTime>11982</TotalTime>
  <Words>3981</Words>
  <Application>Microsoft Office PowerPoint</Application>
  <PresentationFormat>Widescreen</PresentationFormat>
  <Paragraphs>858</Paragraphs>
  <Slides>46</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Arial Unicode MS</vt:lpstr>
      <vt:lpstr>Calibri</vt:lpstr>
      <vt:lpstr>Calibri Light</vt:lpstr>
      <vt:lpstr>Courier New</vt:lpstr>
      <vt:lpstr>D</vt:lpstr>
      <vt:lpstr>Helvetica Neue</vt:lpstr>
      <vt:lpstr>Wingdings</vt:lpstr>
      <vt:lpstr>Office Theme</vt:lpstr>
      <vt:lpstr>PowerPoint Presentation</vt:lpstr>
      <vt:lpstr>NetworkPolicy topics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RANA Anish OBS/OINIS</dc:creator>
  <cp:lastModifiedBy>RANA Anish OBS/OINIS</cp:lastModifiedBy>
  <cp:revision>298</cp:revision>
  <dcterms:created xsi:type="dcterms:W3CDTF">2023-06-07T14:11:59Z</dcterms:created>
  <dcterms:modified xsi:type="dcterms:W3CDTF">2023-08-27T18:32:10Z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Text">
    <vt:lpwstr>Orange Restricted</vt:lpwstr>
  </property>
</Properties>
</file>